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5"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8" r:id="rId18"/>
    <p:sldId id="279" r:id="rId19"/>
    <p:sldId id="280" r:id="rId20"/>
    <p:sldId id="281" r:id="rId21"/>
    <p:sldId id="272" r:id="rId22"/>
    <p:sldId id="273" r:id="rId23"/>
    <p:sldId id="274" r:id="rId24"/>
    <p:sldId id="276"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94660"/>
  </p:normalViewPr>
  <p:slideViewPr>
    <p:cSldViewPr snapToGrid="0">
      <p:cViewPr varScale="1">
        <p:scale>
          <a:sx n="77" d="100"/>
          <a:sy n="77" d="100"/>
        </p:scale>
        <p:origin x="70" y="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8BD2ED-859B-4246-B1E6-72501284C62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CD3D6F-3C47-4ED5-8300-90F205D27669}">
      <dgm:prSet/>
      <dgm:spPr/>
      <dgm:t>
        <a:bodyPr/>
        <a:lstStyle/>
        <a:p>
          <a:r>
            <a:rPr lang="nb-NO"/>
            <a:t>Introduction </a:t>
          </a:r>
          <a:endParaRPr lang="en-US"/>
        </a:p>
      </dgm:t>
    </dgm:pt>
    <dgm:pt modelId="{74059174-70AF-4E85-8195-3660F8BD632F}" type="parTrans" cxnId="{C25D1965-4A71-4EC1-BEA2-0714FE54633D}">
      <dgm:prSet/>
      <dgm:spPr/>
      <dgm:t>
        <a:bodyPr/>
        <a:lstStyle/>
        <a:p>
          <a:endParaRPr lang="en-US"/>
        </a:p>
      </dgm:t>
    </dgm:pt>
    <dgm:pt modelId="{D803AE65-44B8-46EA-9274-2B591DF81F16}" type="sibTrans" cxnId="{C25D1965-4A71-4EC1-BEA2-0714FE54633D}">
      <dgm:prSet/>
      <dgm:spPr/>
      <dgm:t>
        <a:bodyPr/>
        <a:lstStyle/>
        <a:p>
          <a:endParaRPr lang="en-US"/>
        </a:p>
      </dgm:t>
    </dgm:pt>
    <dgm:pt modelId="{97157EF4-6BA1-4056-B89C-A5BB4FCC6169}">
      <dgm:prSet/>
      <dgm:spPr/>
      <dgm:t>
        <a:bodyPr/>
        <a:lstStyle/>
        <a:p>
          <a:r>
            <a:rPr lang="nb-NO"/>
            <a:t>Location </a:t>
          </a:r>
          <a:endParaRPr lang="en-US"/>
        </a:p>
      </dgm:t>
    </dgm:pt>
    <dgm:pt modelId="{88500B49-2F09-4E91-AA7E-6B10A1B2369E}" type="parTrans" cxnId="{AB5D86DD-814F-4162-A8BD-0A66D880FC5F}">
      <dgm:prSet/>
      <dgm:spPr/>
      <dgm:t>
        <a:bodyPr/>
        <a:lstStyle/>
        <a:p>
          <a:endParaRPr lang="en-US"/>
        </a:p>
      </dgm:t>
    </dgm:pt>
    <dgm:pt modelId="{931B7ECF-7B53-4EC5-A2F3-15CD6EBB8ACF}" type="sibTrans" cxnId="{AB5D86DD-814F-4162-A8BD-0A66D880FC5F}">
      <dgm:prSet/>
      <dgm:spPr/>
      <dgm:t>
        <a:bodyPr/>
        <a:lstStyle/>
        <a:p>
          <a:endParaRPr lang="en-US"/>
        </a:p>
      </dgm:t>
    </dgm:pt>
    <dgm:pt modelId="{A4B547D9-E5C3-4949-A7A7-96A9AF53DF25}">
      <dgm:prSet/>
      <dgm:spPr/>
      <dgm:t>
        <a:bodyPr/>
        <a:lstStyle/>
        <a:p>
          <a:r>
            <a:rPr lang="nb-NO" dirty="0"/>
            <a:t>Data – </a:t>
          </a:r>
          <a:r>
            <a:rPr lang="nb-NO" dirty="0" err="1"/>
            <a:t>Observations</a:t>
          </a:r>
          <a:r>
            <a:rPr lang="nb-NO" dirty="0"/>
            <a:t> </a:t>
          </a:r>
          <a:endParaRPr lang="en-US" dirty="0"/>
        </a:p>
      </dgm:t>
    </dgm:pt>
    <dgm:pt modelId="{DAACBBE8-38C5-40F3-8E1E-8DFB64C8EE97}" type="parTrans" cxnId="{F8C9B640-D75C-4E1B-9118-A99C29D0630C}">
      <dgm:prSet/>
      <dgm:spPr/>
      <dgm:t>
        <a:bodyPr/>
        <a:lstStyle/>
        <a:p>
          <a:endParaRPr lang="en-US"/>
        </a:p>
      </dgm:t>
    </dgm:pt>
    <dgm:pt modelId="{63711E4F-DCE1-459E-96D1-5037BB5E10A4}" type="sibTrans" cxnId="{F8C9B640-D75C-4E1B-9118-A99C29D0630C}">
      <dgm:prSet/>
      <dgm:spPr/>
      <dgm:t>
        <a:bodyPr/>
        <a:lstStyle/>
        <a:p>
          <a:endParaRPr lang="en-US"/>
        </a:p>
      </dgm:t>
    </dgm:pt>
    <dgm:pt modelId="{94479B17-D629-4C96-B4BB-8BD01CC824E0}">
      <dgm:prSet/>
      <dgm:spPr/>
      <dgm:t>
        <a:bodyPr/>
        <a:lstStyle/>
        <a:p>
          <a:r>
            <a:rPr lang="nb-NO"/>
            <a:t>General Climate </a:t>
          </a:r>
          <a:endParaRPr lang="en-US"/>
        </a:p>
      </dgm:t>
    </dgm:pt>
    <dgm:pt modelId="{A3AE9E1E-E59C-48EB-99D1-FE956D56B9FE}" type="parTrans" cxnId="{3A7246B9-CD9C-4CB4-8D0F-6A93FE18D2FB}">
      <dgm:prSet/>
      <dgm:spPr/>
      <dgm:t>
        <a:bodyPr/>
        <a:lstStyle/>
        <a:p>
          <a:endParaRPr lang="en-US"/>
        </a:p>
      </dgm:t>
    </dgm:pt>
    <dgm:pt modelId="{BE550F35-1B56-4777-9E5C-E37DF20030E5}" type="sibTrans" cxnId="{3A7246B9-CD9C-4CB4-8D0F-6A93FE18D2FB}">
      <dgm:prSet/>
      <dgm:spPr/>
      <dgm:t>
        <a:bodyPr/>
        <a:lstStyle/>
        <a:p>
          <a:endParaRPr lang="en-US"/>
        </a:p>
      </dgm:t>
    </dgm:pt>
    <dgm:pt modelId="{020C1026-B6CE-4E1B-96CA-C52A972E8DE2}">
      <dgm:prSet/>
      <dgm:spPr/>
      <dgm:t>
        <a:bodyPr/>
        <a:lstStyle/>
        <a:p>
          <a:r>
            <a:rPr lang="nb-NO"/>
            <a:t>Event Statistics and Case Studies</a:t>
          </a:r>
          <a:endParaRPr lang="en-US"/>
        </a:p>
      </dgm:t>
    </dgm:pt>
    <dgm:pt modelId="{B1B6B5EA-CED7-42E4-859F-B2028AC95CD2}" type="parTrans" cxnId="{CA5BC473-CCFC-4D10-9212-8FC10F462691}">
      <dgm:prSet/>
      <dgm:spPr/>
      <dgm:t>
        <a:bodyPr/>
        <a:lstStyle/>
        <a:p>
          <a:endParaRPr lang="en-US"/>
        </a:p>
      </dgm:t>
    </dgm:pt>
    <dgm:pt modelId="{7FBAA22F-9EAC-470D-BA9B-EA901CEBCA3A}" type="sibTrans" cxnId="{CA5BC473-CCFC-4D10-9212-8FC10F462691}">
      <dgm:prSet/>
      <dgm:spPr/>
      <dgm:t>
        <a:bodyPr/>
        <a:lstStyle/>
        <a:p>
          <a:endParaRPr lang="en-US"/>
        </a:p>
      </dgm:t>
    </dgm:pt>
    <dgm:pt modelId="{92475E8D-1F4C-4BE9-A40C-0E67614D5840}">
      <dgm:prSet/>
      <dgm:spPr/>
      <dgm:t>
        <a:bodyPr/>
        <a:lstStyle/>
        <a:p>
          <a:r>
            <a:rPr lang="nb-NO" dirty="0" err="1"/>
            <a:t>Composite</a:t>
          </a:r>
          <a:r>
            <a:rPr lang="nb-NO" dirty="0"/>
            <a:t> Analysis </a:t>
          </a:r>
          <a:endParaRPr lang="en-US" dirty="0"/>
        </a:p>
      </dgm:t>
    </dgm:pt>
    <dgm:pt modelId="{D7DAF68A-5669-4018-8C8F-4175773768A5}" type="parTrans" cxnId="{BEA6A216-2D05-4E89-86D4-D38C91261095}">
      <dgm:prSet/>
      <dgm:spPr/>
      <dgm:t>
        <a:bodyPr/>
        <a:lstStyle/>
        <a:p>
          <a:endParaRPr lang="en-US"/>
        </a:p>
      </dgm:t>
    </dgm:pt>
    <dgm:pt modelId="{D898B12E-E2A0-4DFB-837F-D138E10CE4EF}" type="sibTrans" cxnId="{BEA6A216-2D05-4E89-86D4-D38C91261095}">
      <dgm:prSet/>
      <dgm:spPr/>
      <dgm:t>
        <a:bodyPr/>
        <a:lstStyle/>
        <a:p>
          <a:endParaRPr lang="en-US"/>
        </a:p>
      </dgm:t>
    </dgm:pt>
    <dgm:pt modelId="{22283212-3306-45E7-8830-C016753FBECF}">
      <dgm:prSet/>
      <dgm:spPr/>
      <dgm:t>
        <a:bodyPr/>
        <a:lstStyle/>
        <a:p>
          <a:r>
            <a:rPr lang="nb-NO"/>
            <a:t>Conclusion </a:t>
          </a:r>
          <a:endParaRPr lang="en-US"/>
        </a:p>
      </dgm:t>
    </dgm:pt>
    <dgm:pt modelId="{ED8E2788-3701-4DF9-9D73-E2A9BDEBF0D6}" type="parTrans" cxnId="{CE2C4F8C-F434-47AF-990F-9FCCCB30181C}">
      <dgm:prSet/>
      <dgm:spPr/>
      <dgm:t>
        <a:bodyPr/>
        <a:lstStyle/>
        <a:p>
          <a:endParaRPr lang="en-US"/>
        </a:p>
      </dgm:t>
    </dgm:pt>
    <dgm:pt modelId="{C6B691F0-609C-47D6-9D6D-70769194FEAB}" type="sibTrans" cxnId="{CE2C4F8C-F434-47AF-990F-9FCCCB30181C}">
      <dgm:prSet/>
      <dgm:spPr/>
      <dgm:t>
        <a:bodyPr/>
        <a:lstStyle/>
        <a:p>
          <a:endParaRPr lang="en-US"/>
        </a:p>
      </dgm:t>
    </dgm:pt>
    <dgm:pt modelId="{C168D565-AE49-4C1B-B1DC-5E1533AD184B}" type="pres">
      <dgm:prSet presAssocID="{748BD2ED-859B-4246-B1E6-72501284C626}" presName="root" presStyleCnt="0">
        <dgm:presLayoutVars>
          <dgm:dir/>
          <dgm:resizeHandles val="exact"/>
        </dgm:presLayoutVars>
      </dgm:prSet>
      <dgm:spPr/>
    </dgm:pt>
    <dgm:pt modelId="{25E00915-7917-4536-B860-8356C772B528}" type="pres">
      <dgm:prSet presAssocID="{E7CD3D6F-3C47-4ED5-8300-90F205D27669}" presName="compNode" presStyleCnt="0"/>
      <dgm:spPr/>
    </dgm:pt>
    <dgm:pt modelId="{6BEDA19B-61E5-40DF-B440-D931E98D6C4C}" type="pres">
      <dgm:prSet presAssocID="{E7CD3D6F-3C47-4ED5-8300-90F205D27669}" presName="bgRect" presStyleLbl="bgShp" presStyleIdx="0" presStyleCnt="7"/>
      <dgm:spPr/>
    </dgm:pt>
    <dgm:pt modelId="{48BB307B-472F-4328-8C32-DE44A03D9A45}" type="pres">
      <dgm:prSet presAssocID="{E7CD3D6F-3C47-4ED5-8300-90F205D2766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5F11462A-51EF-4280-8F86-AB9EC866B5C2}" type="pres">
      <dgm:prSet presAssocID="{E7CD3D6F-3C47-4ED5-8300-90F205D27669}" presName="spaceRect" presStyleCnt="0"/>
      <dgm:spPr/>
    </dgm:pt>
    <dgm:pt modelId="{9596B4DD-A814-4995-BAA2-8CAEF2DFB388}" type="pres">
      <dgm:prSet presAssocID="{E7CD3D6F-3C47-4ED5-8300-90F205D27669}" presName="parTx" presStyleLbl="revTx" presStyleIdx="0" presStyleCnt="7">
        <dgm:presLayoutVars>
          <dgm:chMax val="0"/>
          <dgm:chPref val="0"/>
        </dgm:presLayoutVars>
      </dgm:prSet>
      <dgm:spPr/>
    </dgm:pt>
    <dgm:pt modelId="{459909CF-CF5B-4C52-9D25-041C0C3BE75C}" type="pres">
      <dgm:prSet presAssocID="{D803AE65-44B8-46EA-9274-2B591DF81F16}" presName="sibTrans" presStyleCnt="0"/>
      <dgm:spPr/>
    </dgm:pt>
    <dgm:pt modelId="{8079F35D-C65E-430C-95FC-A37ECBD09BDD}" type="pres">
      <dgm:prSet presAssocID="{97157EF4-6BA1-4056-B89C-A5BB4FCC6169}" presName="compNode" presStyleCnt="0"/>
      <dgm:spPr/>
    </dgm:pt>
    <dgm:pt modelId="{BE8506B1-A672-4610-8394-02D3EC3CA4FF}" type="pres">
      <dgm:prSet presAssocID="{97157EF4-6BA1-4056-B89C-A5BB4FCC6169}" presName="bgRect" presStyleLbl="bgShp" presStyleIdx="1" presStyleCnt="7"/>
      <dgm:spPr/>
    </dgm:pt>
    <dgm:pt modelId="{BFCE9A7B-48EC-4F4A-AA0B-2DF80388E8E0}" type="pres">
      <dgm:prSet presAssocID="{97157EF4-6BA1-4056-B89C-A5BB4FCC616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5EB4D96B-22BD-41E8-96FF-47698630A495}" type="pres">
      <dgm:prSet presAssocID="{97157EF4-6BA1-4056-B89C-A5BB4FCC6169}" presName="spaceRect" presStyleCnt="0"/>
      <dgm:spPr/>
    </dgm:pt>
    <dgm:pt modelId="{AD475417-1851-4056-8C48-EBA7386BCED0}" type="pres">
      <dgm:prSet presAssocID="{97157EF4-6BA1-4056-B89C-A5BB4FCC6169}" presName="parTx" presStyleLbl="revTx" presStyleIdx="1" presStyleCnt="7">
        <dgm:presLayoutVars>
          <dgm:chMax val="0"/>
          <dgm:chPref val="0"/>
        </dgm:presLayoutVars>
      </dgm:prSet>
      <dgm:spPr/>
    </dgm:pt>
    <dgm:pt modelId="{069B2EF9-03D7-4E35-86C3-6BDEDE9454D5}" type="pres">
      <dgm:prSet presAssocID="{931B7ECF-7B53-4EC5-A2F3-15CD6EBB8ACF}" presName="sibTrans" presStyleCnt="0"/>
      <dgm:spPr/>
    </dgm:pt>
    <dgm:pt modelId="{92F4C884-7787-4F4C-8CC2-26FB44EFC322}" type="pres">
      <dgm:prSet presAssocID="{A4B547D9-E5C3-4949-A7A7-96A9AF53DF25}" presName="compNode" presStyleCnt="0"/>
      <dgm:spPr/>
    </dgm:pt>
    <dgm:pt modelId="{6656B356-4DB9-41F9-9114-AD39EDB6A856}" type="pres">
      <dgm:prSet presAssocID="{A4B547D9-E5C3-4949-A7A7-96A9AF53DF25}" presName="bgRect" presStyleLbl="bgShp" presStyleIdx="2" presStyleCnt="7"/>
      <dgm:spPr/>
    </dgm:pt>
    <dgm:pt modelId="{B4476294-8D7B-4497-894A-B2E06C125B84}" type="pres">
      <dgm:prSet presAssocID="{A4B547D9-E5C3-4949-A7A7-96A9AF53DF2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lpediagram"/>
        </a:ext>
      </dgm:extLst>
    </dgm:pt>
    <dgm:pt modelId="{C8C5420D-EACB-419F-AB15-6E7AEDF4CB73}" type="pres">
      <dgm:prSet presAssocID="{A4B547D9-E5C3-4949-A7A7-96A9AF53DF25}" presName="spaceRect" presStyleCnt="0"/>
      <dgm:spPr/>
    </dgm:pt>
    <dgm:pt modelId="{18D3D595-DB08-433C-A42E-1E8AB425E5E7}" type="pres">
      <dgm:prSet presAssocID="{A4B547D9-E5C3-4949-A7A7-96A9AF53DF25}" presName="parTx" presStyleLbl="revTx" presStyleIdx="2" presStyleCnt="7">
        <dgm:presLayoutVars>
          <dgm:chMax val="0"/>
          <dgm:chPref val="0"/>
        </dgm:presLayoutVars>
      </dgm:prSet>
      <dgm:spPr/>
    </dgm:pt>
    <dgm:pt modelId="{C44FE449-4C09-4660-9387-1A677ACCA197}" type="pres">
      <dgm:prSet presAssocID="{63711E4F-DCE1-459E-96D1-5037BB5E10A4}" presName="sibTrans" presStyleCnt="0"/>
      <dgm:spPr/>
    </dgm:pt>
    <dgm:pt modelId="{90014956-FDBE-4037-A87F-B84CD905DAAE}" type="pres">
      <dgm:prSet presAssocID="{94479B17-D629-4C96-B4BB-8BD01CC824E0}" presName="compNode" presStyleCnt="0"/>
      <dgm:spPr/>
    </dgm:pt>
    <dgm:pt modelId="{B7289206-368B-4FFC-8738-83B9F3AEFE5C}" type="pres">
      <dgm:prSet presAssocID="{94479B17-D629-4C96-B4BB-8BD01CC824E0}" presName="bgRect" presStyleLbl="bgShp" presStyleIdx="3" presStyleCnt="7"/>
      <dgm:spPr/>
    </dgm:pt>
    <dgm:pt modelId="{3AA08882-E458-4B9A-AD0A-57534A7DDEE9}" type="pres">
      <dgm:prSet presAssocID="{94479B17-D629-4C96-B4BB-8BD01CC824E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ermometer"/>
        </a:ext>
      </dgm:extLst>
    </dgm:pt>
    <dgm:pt modelId="{B67BC6DB-5383-43A0-BEC6-95F9FD960C40}" type="pres">
      <dgm:prSet presAssocID="{94479B17-D629-4C96-B4BB-8BD01CC824E0}" presName="spaceRect" presStyleCnt="0"/>
      <dgm:spPr/>
    </dgm:pt>
    <dgm:pt modelId="{37D2796F-FB68-4BC1-A4A9-688B39FF5AE7}" type="pres">
      <dgm:prSet presAssocID="{94479B17-D629-4C96-B4BB-8BD01CC824E0}" presName="parTx" presStyleLbl="revTx" presStyleIdx="3" presStyleCnt="7">
        <dgm:presLayoutVars>
          <dgm:chMax val="0"/>
          <dgm:chPref val="0"/>
        </dgm:presLayoutVars>
      </dgm:prSet>
      <dgm:spPr/>
    </dgm:pt>
    <dgm:pt modelId="{DC905941-8FF3-4E2B-9271-E2936F40AE34}" type="pres">
      <dgm:prSet presAssocID="{BE550F35-1B56-4777-9E5C-E37DF20030E5}" presName="sibTrans" presStyleCnt="0"/>
      <dgm:spPr/>
    </dgm:pt>
    <dgm:pt modelId="{F6340B16-4D08-4497-901B-29AF41441336}" type="pres">
      <dgm:prSet presAssocID="{020C1026-B6CE-4E1B-96CA-C52A972E8DE2}" presName="compNode" presStyleCnt="0"/>
      <dgm:spPr/>
    </dgm:pt>
    <dgm:pt modelId="{201B52AD-D7F0-4833-A788-0749A0B8CEE5}" type="pres">
      <dgm:prSet presAssocID="{020C1026-B6CE-4E1B-96CA-C52A972E8DE2}" presName="bgRect" presStyleLbl="bgShp" presStyleIdx="4" presStyleCnt="7"/>
      <dgm:spPr/>
    </dgm:pt>
    <dgm:pt modelId="{3C603319-217E-486E-BF2C-480AF84AB9BB}" type="pres">
      <dgm:prSet presAssocID="{020C1026-B6CE-4E1B-96CA-C52A972E8DE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6A0EC71E-2854-483E-9E20-498B4CD1821E}" type="pres">
      <dgm:prSet presAssocID="{020C1026-B6CE-4E1B-96CA-C52A972E8DE2}" presName="spaceRect" presStyleCnt="0"/>
      <dgm:spPr/>
    </dgm:pt>
    <dgm:pt modelId="{2044462A-CB2D-47C5-949E-6CFBDE8CF1F4}" type="pres">
      <dgm:prSet presAssocID="{020C1026-B6CE-4E1B-96CA-C52A972E8DE2}" presName="parTx" presStyleLbl="revTx" presStyleIdx="4" presStyleCnt="7">
        <dgm:presLayoutVars>
          <dgm:chMax val="0"/>
          <dgm:chPref val="0"/>
        </dgm:presLayoutVars>
      </dgm:prSet>
      <dgm:spPr/>
    </dgm:pt>
    <dgm:pt modelId="{EAD468E9-85E0-4717-B059-B0EF49966A01}" type="pres">
      <dgm:prSet presAssocID="{7FBAA22F-9EAC-470D-BA9B-EA901CEBCA3A}" presName="sibTrans" presStyleCnt="0"/>
      <dgm:spPr/>
    </dgm:pt>
    <dgm:pt modelId="{FF3B9A1C-8B59-41A2-B366-3AA30BB30999}" type="pres">
      <dgm:prSet presAssocID="{92475E8D-1F4C-4BE9-A40C-0E67614D5840}" presName="compNode" presStyleCnt="0"/>
      <dgm:spPr/>
    </dgm:pt>
    <dgm:pt modelId="{ECFCC68C-7A79-4CBF-BCC7-72CA01F2FBA1}" type="pres">
      <dgm:prSet presAssocID="{92475E8D-1F4C-4BE9-A40C-0E67614D5840}" presName="bgRect" presStyleLbl="bgShp" presStyleIdx="5" presStyleCnt="7"/>
      <dgm:spPr/>
    </dgm:pt>
    <dgm:pt modelId="{F6B8015B-D6BE-4AE9-9F6E-5941CB0A6BD6}" type="pres">
      <dgm:prSet presAssocID="{92475E8D-1F4C-4BE9-A40C-0E67614D584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Oppadgående trend"/>
        </a:ext>
      </dgm:extLst>
    </dgm:pt>
    <dgm:pt modelId="{2108B54A-B76A-4C03-8772-E09C1ECEC918}" type="pres">
      <dgm:prSet presAssocID="{92475E8D-1F4C-4BE9-A40C-0E67614D5840}" presName="spaceRect" presStyleCnt="0"/>
      <dgm:spPr/>
    </dgm:pt>
    <dgm:pt modelId="{D8F64ED4-7482-43AA-B100-FF7ECC94A697}" type="pres">
      <dgm:prSet presAssocID="{92475E8D-1F4C-4BE9-A40C-0E67614D5840}" presName="parTx" presStyleLbl="revTx" presStyleIdx="5" presStyleCnt="7">
        <dgm:presLayoutVars>
          <dgm:chMax val="0"/>
          <dgm:chPref val="0"/>
        </dgm:presLayoutVars>
      </dgm:prSet>
      <dgm:spPr/>
    </dgm:pt>
    <dgm:pt modelId="{0052638F-BF45-4003-BF10-907E340B980D}" type="pres">
      <dgm:prSet presAssocID="{D898B12E-E2A0-4DFB-837F-D138E10CE4EF}" presName="sibTrans" presStyleCnt="0"/>
      <dgm:spPr/>
    </dgm:pt>
    <dgm:pt modelId="{D1217980-9C16-4150-AE0E-B5116FF79ED4}" type="pres">
      <dgm:prSet presAssocID="{22283212-3306-45E7-8830-C016753FBECF}" presName="compNode" presStyleCnt="0"/>
      <dgm:spPr/>
    </dgm:pt>
    <dgm:pt modelId="{B9E48B22-9091-40B2-A167-2B7F28E6F788}" type="pres">
      <dgm:prSet presAssocID="{22283212-3306-45E7-8830-C016753FBECF}" presName="bgRect" presStyleLbl="bgShp" presStyleIdx="6" presStyleCnt="7"/>
      <dgm:spPr/>
    </dgm:pt>
    <dgm:pt modelId="{6415B944-D807-48B9-826E-E5B2FF2F9F60}" type="pres">
      <dgm:prSet presAssocID="{22283212-3306-45E7-8830-C016753FBEC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avel"/>
        </a:ext>
      </dgm:extLst>
    </dgm:pt>
    <dgm:pt modelId="{6AD0C6B7-0F7C-4CE5-9186-9C15BB8CE1A5}" type="pres">
      <dgm:prSet presAssocID="{22283212-3306-45E7-8830-C016753FBECF}" presName="spaceRect" presStyleCnt="0"/>
      <dgm:spPr/>
    </dgm:pt>
    <dgm:pt modelId="{6219E999-21A2-4FF9-B838-F6BC471DEEE0}" type="pres">
      <dgm:prSet presAssocID="{22283212-3306-45E7-8830-C016753FBECF}" presName="parTx" presStyleLbl="revTx" presStyleIdx="6" presStyleCnt="7">
        <dgm:presLayoutVars>
          <dgm:chMax val="0"/>
          <dgm:chPref val="0"/>
        </dgm:presLayoutVars>
      </dgm:prSet>
      <dgm:spPr/>
    </dgm:pt>
  </dgm:ptLst>
  <dgm:cxnLst>
    <dgm:cxn modelId="{A7982301-FA80-40D0-AB59-A7A1CDDC730E}" type="presOf" srcId="{22283212-3306-45E7-8830-C016753FBECF}" destId="{6219E999-21A2-4FF9-B838-F6BC471DEEE0}" srcOrd="0" destOrd="0" presId="urn:microsoft.com/office/officeart/2018/2/layout/IconVerticalSolidList"/>
    <dgm:cxn modelId="{23B28804-09BF-4442-9DF3-CCF67E345EBC}" type="presOf" srcId="{E7CD3D6F-3C47-4ED5-8300-90F205D27669}" destId="{9596B4DD-A814-4995-BAA2-8CAEF2DFB388}" srcOrd="0" destOrd="0" presId="urn:microsoft.com/office/officeart/2018/2/layout/IconVerticalSolidList"/>
    <dgm:cxn modelId="{BEA6A216-2D05-4E89-86D4-D38C91261095}" srcId="{748BD2ED-859B-4246-B1E6-72501284C626}" destId="{92475E8D-1F4C-4BE9-A40C-0E67614D5840}" srcOrd="5" destOrd="0" parTransId="{D7DAF68A-5669-4018-8C8F-4175773768A5}" sibTransId="{D898B12E-E2A0-4DFB-837F-D138E10CE4EF}"/>
    <dgm:cxn modelId="{F8C9B640-D75C-4E1B-9118-A99C29D0630C}" srcId="{748BD2ED-859B-4246-B1E6-72501284C626}" destId="{A4B547D9-E5C3-4949-A7A7-96A9AF53DF25}" srcOrd="2" destOrd="0" parTransId="{DAACBBE8-38C5-40F3-8E1E-8DFB64C8EE97}" sibTransId="{63711E4F-DCE1-459E-96D1-5037BB5E10A4}"/>
    <dgm:cxn modelId="{C25D1965-4A71-4EC1-BEA2-0714FE54633D}" srcId="{748BD2ED-859B-4246-B1E6-72501284C626}" destId="{E7CD3D6F-3C47-4ED5-8300-90F205D27669}" srcOrd="0" destOrd="0" parTransId="{74059174-70AF-4E85-8195-3660F8BD632F}" sibTransId="{D803AE65-44B8-46EA-9274-2B591DF81F16}"/>
    <dgm:cxn modelId="{24E27A69-CBD2-44CB-8EA8-FFFE4662CFF5}" type="presOf" srcId="{94479B17-D629-4C96-B4BB-8BD01CC824E0}" destId="{37D2796F-FB68-4BC1-A4A9-688B39FF5AE7}" srcOrd="0" destOrd="0" presId="urn:microsoft.com/office/officeart/2018/2/layout/IconVerticalSolidList"/>
    <dgm:cxn modelId="{CA5BC473-CCFC-4D10-9212-8FC10F462691}" srcId="{748BD2ED-859B-4246-B1E6-72501284C626}" destId="{020C1026-B6CE-4E1B-96CA-C52A972E8DE2}" srcOrd="4" destOrd="0" parTransId="{B1B6B5EA-CED7-42E4-859F-B2028AC95CD2}" sibTransId="{7FBAA22F-9EAC-470D-BA9B-EA901CEBCA3A}"/>
    <dgm:cxn modelId="{81F00C78-B1D4-4ABD-8E00-9FE8E0113155}" type="presOf" srcId="{92475E8D-1F4C-4BE9-A40C-0E67614D5840}" destId="{D8F64ED4-7482-43AA-B100-FF7ECC94A697}" srcOrd="0" destOrd="0" presId="urn:microsoft.com/office/officeart/2018/2/layout/IconVerticalSolidList"/>
    <dgm:cxn modelId="{4E27E286-DE21-4E4A-A37A-3E4ACEF6D98A}" type="presOf" srcId="{020C1026-B6CE-4E1B-96CA-C52A972E8DE2}" destId="{2044462A-CB2D-47C5-949E-6CFBDE8CF1F4}" srcOrd="0" destOrd="0" presId="urn:microsoft.com/office/officeart/2018/2/layout/IconVerticalSolidList"/>
    <dgm:cxn modelId="{CE2C4F8C-F434-47AF-990F-9FCCCB30181C}" srcId="{748BD2ED-859B-4246-B1E6-72501284C626}" destId="{22283212-3306-45E7-8830-C016753FBECF}" srcOrd="6" destOrd="0" parTransId="{ED8E2788-3701-4DF9-9D73-E2A9BDEBF0D6}" sibTransId="{C6B691F0-609C-47D6-9D6D-70769194FEAB}"/>
    <dgm:cxn modelId="{DFEF74A0-759D-4FFC-B69B-30BD2AEA60F7}" type="presOf" srcId="{A4B547D9-E5C3-4949-A7A7-96A9AF53DF25}" destId="{18D3D595-DB08-433C-A42E-1E8AB425E5E7}" srcOrd="0" destOrd="0" presId="urn:microsoft.com/office/officeart/2018/2/layout/IconVerticalSolidList"/>
    <dgm:cxn modelId="{3A7246B9-CD9C-4CB4-8D0F-6A93FE18D2FB}" srcId="{748BD2ED-859B-4246-B1E6-72501284C626}" destId="{94479B17-D629-4C96-B4BB-8BD01CC824E0}" srcOrd="3" destOrd="0" parTransId="{A3AE9E1E-E59C-48EB-99D1-FE956D56B9FE}" sibTransId="{BE550F35-1B56-4777-9E5C-E37DF20030E5}"/>
    <dgm:cxn modelId="{6A4DB6D8-029B-40F5-9507-1895C7B68CBA}" type="presOf" srcId="{748BD2ED-859B-4246-B1E6-72501284C626}" destId="{C168D565-AE49-4C1B-B1DC-5E1533AD184B}" srcOrd="0" destOrd="0" presId="urn:microsoft.com/office/officeart/2018/2/layout/IconVerticalSolidList"/>
    <dgm:cxn modelId="{AB5D86DD-814F-4162-A8BD-0A66D880FC5F}" srcId="{748BD2ED-859B-4246-B1E6-72501284C626}" destId="{97157EF4-6BA1-4056-B89C-A5BB4FCC6169}" srcOrd="1" destOrd="0" parTransId="{88500B49-2F09-4E91-AA7E-6B10A1B2369E}" sibTransId="{931B7ECF-7B53-4EC5-A2F3-15CD6EBB8ACF}"/>
    <dgm:cxn modelId="{22ACD0EE-21A0-460A-9A88-DB3473033D76}" type="presOf" srcId="{97157EF4-6BA1-4056-B89C-A5BB4FCC6169}" destId="{AD475417-1851-4056-8C48-EBA7386BCED0}" srcOrd="0" destOrd="0" presId="urn:microsoft.com/office/officeart/2018/2/layout/IconVerticalSolidList"/>
    <dgm:cxn modelId="{521E58C0-30F6-4980-A74A-A5FC6F8EE1C6}" type="presParOf" srcId="{C168D565-AE49-4C1B-B1DC-5E1533AD184B}" destId="{25E00915-7917-4536-B860-8356C772B528}" srcOrd="0" destOrd="0" presId="urn:microsoft.com/office/officeart/2018/2/layout/IconVerticalSolidList"/>
    <dgm:cxn modelId="{C2C54241-EC62-4313-9849-36D3DD11851D}" type="presParOf" srcId="{25E00915-7917-4536-B860-8356C772B528}" destId="{6BEDA19B-61E5-40DF-B440-D931E98D6C4C}" srcOrd="0" destOrd="0" presId="urn:microsoft.com/office/officeart/2018/2/layout/IconVerticalSolidList"/>
    <dgm:cxn modelId="{6089E62D-4566-46A0-BED0-CD145E9AD8CF}" type="presParOf" srcId="{25E00915-7917-4536-B860-8356C772B528}" destId="{48BB307B-472F-4328-8C32-DE44A03D9A45}" srcOrd="1" destOrd="0" presId="urn:microsoft.com/office/officeart/2018/2/layout/IconVerticalSolidList"/>
    <dgm:cxn modelId="{8697B39A-2D36-49A5-A454-FC2AA681E345}" type="presParOf" srcId="{25E00915-7917-4536-B860-8356C772B528}" destId="{5F11462A-51EF-4280-8F86-AB9EC866B5C2}" srcOrd="2" destOrd="0" presId="urn:microsoft.com/office/officeart/2018/2/layout/IconVerticalSolidList"/>
    <dgm:cxn modelId="{C1F2690E-7880-4909-B94B-B61AE3AC19E2}" type="presParOf" srcId="{25E00915-7917-4536-B860-8356C772B528}" destId="{9596B4DD-A814-4995-BAA2-8CAEF2DFB388}" srcOrd="3" destOrd="0" presId="urn:microsoft.com/office/officeart/2018/2/layout/IconVerticalSolidList"/>
    <dgm:cxn modelId="{43626563-1AC4-4816-AB01-F76045DE1508}" type="presParOf" srcId="{C168D565-AE49-4C1B-B1DC-5E1533AD184B}" destId="{459909CF-CF5B-4C52-9D25-041C0C3BE75C}" srcOrd="1" destOrd="0" presId="urn:microsoft.com/office/officeart/2018/2/layout/IconVerticalSolidList"/>
    <dgm:cxn modelId="{B8FA9492-6902-460D-AF0D-940FCA993A57}" type="presParOf" srcId="{C168D565-AE49-4C1B-B1DC-5E1533AD184B}" destId="{8079F35D-C65E-430C-95FC-A37ECBD09BDD}" srcOrd="2" destOrd="0" presId="urn:microsoft.com/office/officeart/2018/2/layout/IconVerticalSolidList"/>
    <dgm:cxn modelId="{3B883E50-A8D2-4168-B22B-5829AC676127}" type="presParOf" srcId="{8079F35D-C65E-430C-95FC-A37ECBD09BDD}" destId="{BE8506B1-A672-4610-8394-02D3EC3CA4FF}" srcOrd="0" destOrd="0" presId="urn:microsoft.com/office/officeart/2018/2/layout/IconVerticalSolidList"/>
    <dgm:cxn modelId="{5B910C36-95AB-4BF5-A716-44DCEE5F522A}" type="presParOf" srcId="{8079F35D-C65E-430C-95FC-A37ECBD09BDD}" destId="{BFCE9A7B-48EC-4F4A-AA0B-2DF80388E8E0}" srcOrd="1" destOrd="0" presId="urn:microsoft.com/office/officeart/2018/2/layout/IconVerticalSolidList"/>
    <dgm:cxn modelId="{039BD3E5-BB79-4522-8BC2-A7776E9521BB}" type="presParOf" srcId="{8079F35D-C65E-430C-95FC-A37ECBD09BDD}" destId="{5EB4D96B-22BD-41E8-96FF-47698630A495}" srcOrd="2" destOrd="0" presId="urn:microsoft.com/office/officeart/2018/2/layout/IconVerticalSolidList"/>
    <dgm:cxn modelId="{1048AA53-4A55-4D9A-A538-5EEA3B020845}" type="presParOf" srcId="{8079F35D-C65E-430C-95FC-A37ECBD09BDD}" destId="{AD475417-1851-4056-8C48-EBA7386BCED0}" srcOrd="3" destOrd="0" presId="urn:microsoft.com/office/officeart/2018/2/layout/IconVerticalSolidList"/>
    <dgm:cxn modelId="{0AAF1AB5-C378-4255-9C87-39221340BDAA}" type="presParOf" srcId="{C168D565-AE49-4C1B-B1DC-5E1533AD184B}" destId="{069B2EF9-03D7-4E35-86C3-6BDEDE9454D5}" srcOrd="3" destOrd="0" presId="urn:microsoft.com/office/officeart/2018/2/layout/IconVerticalSolidList"/>
    <dgm:cxn modelId="{3EBFCC18-E4E7-43FB-9664-A509DD60BE01}" type="presParOf" srcId="{C168D565-AE49-4C1B-B1DC-5E1533AD184B}" destId="{92F4C884-7787-4F4C-8CC2-26FB44EFC322}" srcOrd="4" destOrd="0" presId="urn:microsoft.com/office/officeart/2018/2/layout/IconVerticalSolidList"/>
    <dgm:cxn modelId="{092B1B25-FFFC-4D11-BD19-159C359C3CCA}" type="presParOf" srcId="{92F4C884-7787-4F4C-8CC2-26FB44EFC322}" destId="{6656B356-4DB9-41F9-9114-AD39EDB6A856}" srcOrd="0" destOrd="0" presId="urn:microsoft.com/office/officeart/2018/2/layout/IconVerticalSolidList"/>
    <dgm:cxn modelId="{ABD8F6EB-ABFE-44E1-8A92-2DB9FCF00171}" type="presParOf" srcId="{92F4C884-7787-4F4C-8CC2-26FB44EFC322}" destId="{B4476294-8D7B-4497-894A-B2E06C125B84}" srcOrd="1" destOrd="0" presId="urn:microsoft.com/office/officeart/2018/2/layout/IconVerticalSolidList"/>
    <dgm:cxn modelId="{F4370F6F-0F70-47EC-AF85-3075077DE6F1}" type="presParOf" srcId="{92F4C884-7787-4F4C-8CC2-26FB44EFC322}" destId="{C8C5420D-EACB-419F-AB15-6E7AEDF4CB73}" srcOrd="2" destOrd="0" presId="urn:microsoft.com/office/officeart/2018/2/layout/IconVerticalSolidList"/>
    <dgm:cxn modelId="{3AB6D4A6-9F5B-492D-9322-405ED84211F9}" type="presParOf" srcId="{92F4C884-7787-4F4C-8CC2-26FB44EFC322}" destId="{18D3D595-DB08-433C-A42E-1E8AB425E5E7}" srcOrd="3" destOrd="0" presId="urn:microsoft.com/office/officeart/2018/2/layout/IconVerticalSolidList"/>
    <dgm:cxn modelId="{E5EBBC6A-2759-4B7E-811B-0B9EFB8609CF}" type="presParOf" srcId="{C168D565-AE49-4C1B-B1DC-5E1533AD184B}" destId="{C44FE449-4C09-4660-9387-1A677ACCA197}" srcOrd="5" destOrd="0" presId="urn:microsoft.com/office/officeart/2018/2/layout/IconVerticalSolidList"/>
    <dgm:cxn modelId="{4D237A07-43C3-48DF-A364-7DD97A9846B0}" type="presParOf" srcId="{C168D565-AE49-4C1B-B1DC-5E1533AD184B}" destId="{90014956-FDBE-4037-A87F-B84CD905DAAE}" srcOrd="6" destOrd="0" presId="urn:microsoft.com/office/officeart/2018/2/layout/IconVerticalSolidList"/>
    <dgm:cxn modelId="{D2E3091E-710B-4C62-AECF-868A466B5FD1}" type="presParOf" srcId="{90014956-FDBE-4037-A87F-B84CD905DAAE}" destId="{B7289206-368B-4FFC-8738-83B9F3AEFE5C}" srcOrd="0" destOrd="0" presId="urn:microsoft.com/office/officeart/2018/2/layout/IconVerticalSolidList"/>
    <dgm:cxn modelId="{1FDE6EFB-A46A-4888-98B3-F09F41566B78}" type="presParOf" srcId="{90014956-FDBE-4037-A87F-B84CD905DAAE}" destId="{3AA08882-E458-4B9A-AD0A-57534A7DDEE9}" srcOrd="1" destOrd="0" presId="urn:microsoft.com/office/officeart/2018/2/layout/IconVerticalSolidList"/>
    <dgm:cxn modelId="{F53A9FEB-697E-4941-BFD3-B750C8303666}" type="presParOf" srcId="{90014956-FDBE-4037-A87F-B84CD905DAAE}" destId="{B67BC6DB-5383-43A0-BEC6-95F9FD960C40}" srcOrd="2" destOrd="0" presId="urn:microsoft.com/office/officeart/2018/2/layout/IconVerticalSolidList"/>
    <dgm:cxn modelId="{C4DDF553-B65D-4CAA-A352-4421A7DD8C1E}" type="presParOf" srcId="{90014956-FDBE-4037-A87F-B84CD905DAAE}" destId="{37D2796F-FB68-4BC1-A4A9-688B39FF5AE7}" srcOrd="3" destOrd="0" presId="urn:microsoft.com/office/officeart/2018/2/layout/IconVerticalSolidList"/>
    <dgm:cxn modelId="{D37AE3DD-DDD1-46C5-A130-2D42F910D0FA}" type="presParOf" srcId="{C168D565-AE49-4C1B-B1DC-5E1533AD184B}" destId="{DC905941-8FF3-4E2B-9271-E2936F40AE34}" srcOrd="7" destOrd="0" presId="urn:microsoft.com/office/officeart/2018/2/layout/IconVerticalSolidList"/>
    <dgm:cxn modelId="{FE05B934-741E-4625-AB66-F394D5CD6A95}" type="presParOf" srcId="{C168D565-AE49-4C1B-B1DC-5E1533AD184B}" destId="{F6340B16-4D08-4497-901B-29AF41441336}" srcOrd="8" destOrd="0" presId="urn:microsoft.com/office/officeart/2018/2/layout/IconVerticalSolidList"/>
    <dgm:cxn modelId="{80AA2712-A983-4671-BBD9-0DB04CD5A071}" type="presParOf" srcId="{F6340B16-4D08-4497-901B-29AF41441336}" destId="{201B52AD-D7F0-4833-A788-0749A0B8CEE5}" srcOrd="0" destOrd="0" presId="urn:microsoft.com/office/officeart/2018/2/layout/IconVerticalSolidList"/>
    <dgm:cxn modelId="{F9230046-F822-4680-9BB5-1BBAC2C3B3B8}" type="presParOf" srcId="{F6340B16-4D08-4497-901B-29AF41441336}" destId="{3C603319-217E-486E-BF2C-480AF84AB9BB}" srcOrd="1" destOrd="0" presId="urn:microsoft.com/office/officeart/2018/2/layout/IconVerticalSolidList"/>
    <dgm:cxn modelId="{69426820-D135-45E8-ADEF-B01D3F15E6C6}" type="presParOf" srcId="{F6340B16-4D08-4497-901B-29AF41441336}" destId="{6A0EC71E-2854-483E-9E20-498B4CD1821E}" srcOrd="2" destOrd="0" presId="urn:microsoft.com/office/officeart/2018/2/layout/IconVerticalSolidList"/>
    <dgm:cxn modelId="{BBD86265-993A-48A1-8937-F55652CDA216}" type="presParOf" srcId="{F6340B16-4D08-4497-901B-29AF41441336}" destId="{2044462A-CB2D-47C5-949E-6CFBDE8CF1F4}" srcOrd="3" destOrd="0" presId="urn:microsoft.com/office/officeart/2018/2/layout/IconVerticalSolidList"/>
    <dgm:cxn modelId="{EFDBB0FF-E4FA-4238-B323-E9A32FBA51F5}" type="presParOf" srcId="{C168D565-AE49-4C1B-B1DC-5E1533AD184B}" destId="{EAD468E9-85E0-4717-B059-B0EF49966A01}" srcOrd="9" destOrd="0" presId="urn:microsoft.com/office/officeart/2018/2/layout/IconVerticalSolidList"/>
    <dgm:cxn modelId="{7F3B3DD1-A495-4B49-8D22-DEF047899263}" type="presParOf" srcId="{C168D565-AE49-4C1B-B1DC-5E1533AD184B}" destId="{FF3B9A1C-8B59-41A2-B366-3AA30BB30999}" srcOrd="10" destOrd="0" presId="urn:microsoft.com/office/officeart/2018/2/layout/IconVerticalSolidList"/>
    <dgm:cxn modelId="{7276DD27-183D-4DB1-B72F-330BA8AA6775}" type="presParOf" srcId="{FF3B9A1C-8B59-41A2-B366-3AA30BB30999}" destId="{ECFCC68C-7A79-4CBF-BCC7-72CA01F2FBA1}" srcOrd="0" destOrd="0" presId="urn:microsoft.com/office/officeart/2018/2/layout/IconVerticalSolidList"/>
    <dgm:cxn modelId="{29CEE79B-6CD2-4ECD-92CD-61F58E126BD7}" type="presParOf" srcId="{FF3B9A1C-8B59-41A2-B366-3AA30BB30999}" destId="{F6B8015B-D6BE-4AE9-9F6E-5941CB0A6BD6}" srcOrd="1" destOrd="0" presId="urn:microsoft.com/office/officeart/2018/2/layout/IconVerticalSolidList"/>
    <dgm:cxn modelId="{078676BF-F0D4-43AC-9B92-1D2F2957F983}" type="presParOf" srcId="{FF3B9A1C-8B59-41A2-B366-3AA30BB30999}" destId="{2108B54A-B76A-4C03-8772-E09C1ECEC918}" srcOrd="2" destOrd="0" presId="urn:microsoft.com/office/officeart/2018/2/layout/IconVerticalSolidList"/>
    <dgm:cxn modelId="{4F21BFA2-AF6A-42B3-B496-421E3980AB9E}" type="presParOf" srcId="{FF3B9A1C-8B59-41A2-B366-3AA30BB30999}" destId="{D8F64ED4-7482-43AA-B100-FF7ECC94A697}" srcOrd="3" destOrd="0" presId="urn:microsoft.com/office/officeart/2018/2/layout/IconVerticalSolidList"/>
    <dgm:cxn modelId="{A5A41CAF-B88E-46DE-A5F4-441CF87763A4}" type="presParOf" srcId="{C168D565-AE49-4C1B-B1DC-5E1533AD184B}" destId="{0052638F-BF45-4003-BF10-907E340B980D}" srcOrd="11" destOrd="0" presId="urn:microsoft.com/office/officeart/2018/2/layout/IconVerticalSolidList"/>
    <dgm:cxn modelId="{3D1DA547-B8D2-4664-BD03-D7EC9DF683A7}" type="presParOf" srcId="{C168D565-AE49-4C1B-B1DC-5E1533AD184B}" destId="{D1217980-9C16-4150-AE0E-B5116FF79ED4}" srcOrd="12" destOrd="0" presId="urn:microsoft.com/office/officeart/2018/2/layout/IconVerticalSolidList"/>
    <dgm:cxn modelId="{07D0E8B0-0590-44FA-A845-770BE0F471C5}" type="presParOf" srcId="{D1217980-9C16-4150-AE0E-B5116FF79ED4}" destId="{B9E48B22-9091-40B2-A167-2B7F28E6F788}" srcOrd="0" destOrd="0" presId="urn:microsoft.com/office/officeart/2018/2/layout/IconVerticalSolidList"/>
    <dgm:cxn modelId="{74265DDA-CF5C-49A3-8F14-FB70B3740A44}" type="presParOf" srcId="{D1217980-9C16-4150-AE0E-B5116FF79ED4}" destId="{6415B944-D807-48B9-826E-E5B2FF2F9F60}" srcOrd="1" destOrd="0" presId="urn:microsoft.com/office/officeart/2018/2/layout/IconVerticalSolidList"/>
    <dgm:cxn modelId="{9CB61CF1-9BE5-4E81-A579-1246DAA0458A}" type="presParOf" srcId="{D1217980-9C16-4150-AE0E-B5116FF79ED4}" destId="{6AD0C6B7-0F7C-4CE5-9186-9C15BB8CE1A5}" srcOrd="2" destOrd="0" presId="urn:microsoft.com/office/officeart/2018/2/layout/IconVerticalSolidList"/>
    <dgm:cxn modelId="{9184CDA8-A489-4CDA-B157-868D6D5C078B}" type="presParOf" srcId="{D1217980-9C16-4150-AE0E-B5116FF79ED4}" destId="{6219E999-21A2-4FF9-B838-F6BC471DEEE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DC5F74-F053-492A-A1A2-4B6AEF483F7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2CCE304-2A3A-4DAA-9A34-DB17141D7A10}">
      <dgm:prSet/>
      <dgm:spPr/>
      <dgm:t>
        <a:bodyPr/>
        <a:lstStyle/>
        <a:p>
          <a:r>
            <a:rPr lang="nb-NO"/>
            <a:t>Extratropical cyclone activity in winter </a:t>
          </a:r>
          <a:endParaRPr lang="en-US"/>
        </a:p>
      </dgm:t>
    </dgm:pt>
    <dgm:pt modelId="{0BA0F2EC-22C8-437C-9445-7B931746BA95}" type="parTrans" cxnId="{0AF95391-AE56-4CD8-BC95-CDB0EAF39E9E}">
      <dgm:prSet/>
      <dgm:spPr/>
      <dgm:t>
        <a:bodyPr/>
        <a:lstStyle/>
        <a:p>
          <a:endParaRPr lang="en-US"/>
        </a:p>
      </dgm:t>
    </dgm:pt>
    <dgm:pt modelId="{6A0B71D5-E705-4D61-9E69-DF4A2F830728}" type="sibTrans" cxnId="{0AF95391-AE56-4CD8-BC95-CDB0EAF39E9E}">
      <dgm:prSet/>
      <dgm:spPr/>
      <dgm:t>
        <a:bodyPr/>
        <a:lstStyle/>
        <a:p>
          <a:endParaRPr lang="en-US"/>
        </a:p>
      </dgm:t>
    </dgm:pt>
    <dgm:pt modelId="{37EBA0EE-CE65-432D-ACB6-D4F167436923}">
      <dgm:prSet/>
      <dgm:spPr/>
      <dgm:t>
        <a:bodyPr/>
        <a:lstStyle/>
        <a:p>
          <a:r>
            <a:rPr lang="nb-NO"/>
            <a:t>Northern Atlantic is a primary pathway for transport of atmospheric energy into the Arctic</a:t>
          </a:r>
          <a:endParaRPr lang="en-US"/>
        </a:p>
      </dgm:t>
    </dgm:pt>
    <dgm:pt modelId="{B4A15A5E-3BDD-48D9-8ABB-9D95DD11EE3F}" type="parTrans" cxnId="{0F38D139-F3DE-40FA-B21B-EB72A1507E7A}">
      <dgm:prSet/>
      <dgm:spPr/>
      <dgm:t>
        <a:bodyPr/>
        <a:lstStyle/>
        <a:p>
          <a:endParaRPr lang="en-US"/>
        </a:p>
      </dgm:t>
    </dgm:pt>
    <dgm:pt modelId="{8BB789F3-DAB0-4874-9422-D3579756956D}" type="sibTrans" cxnId="{0F38D139-F3DE-40FA-B21B-EB72A1507E7A}">
      <dgm:prSet/>
      <dgm:spPr/>
      <dgm:t>
        <a:bodyPr/>
        <a:lstStyle/>
        <a:p>
          <a:endParaRPr lang="en-US"/>
        </a:p>
      </dgm:t>
    </dgm:pt>
    <dgm:pt modelId="{3AE6739B-27C3-4D27-AC3F-B5BDBB32C6ED}">
      <dgm:prSet/>
      <dgm:spPr/>
      <dgm:t>
        <a:bodyPr/>
        <a:lstStyle/>
        <a:p>
          <a:r>
            <a:rPr lang="nb-NO" dirty="0" err="1"/>
            <a:t>Focusing</a:t>
          </a:r>
          <a:r>
            <a:rPr lang="nb-NO" dirty="0"/>
            <a:t> </a:t>
          </a:r>
          <a:r>
            <a:rPr lang="nb-NO" dirty="0" err="1"/>
            <a:t>on</a:t>
          </a:r>
          <a:r>
            <a:rPr lang="nb-NO" dirty="0"/>
            <a:t> </a:t>
          </a:r>
          <a:r>
            <a:rPr lang="nb-NO" dirty="0" err="1"/>
            <a:t>extreme</a:t>
          </a:r>
          <a:r>
            <a:rPr lang="nb-NO" dirty="0"/>
            <a:t> </a:t>
          </a:r>
          <a:r>
            <a:rPr lang="nb-NO" dirty="0" err="1"/>
            <a:t>daily</a:t>
          </a:r>
          <a:r>
            <a:rPr lang="nb-NO" dirty="0"/>
            <a:t> </a:t>
          </a:r>
          <a:r>
            <a:rPr lang="nb-NO" dirty="0" err="1"/>
            <a:t>precipitation</a:t>
          </a:r>
          <a:r>
            <a:rPr lang="nb-NO" dirty="0"/>
            <a:t> </a:t>
          </a:r>
          <a:r>
            <a:rPr lang="nb-NO" dirty="0" err="1"/>
            <a:t>events</a:t>
          </a:r>
          <a:r>
            <a:rPr lang="nb-NO" dirty="0"/>
            <a:t> at Ny Ålesund </a:t>
          </a:r>
          <a:r>
            <a:rPr lang="nb-NO" dirty="0" err="1"/>
            <a:t>station</a:t>
          </a:r>
          <a:r>
            <a:rPr lang="nb-NO" dirty="0"/>
            <a:t>, </a:t>
          </a:r>
          <a:r>
            <a:rPr lang="nb-NO" dirty="0" err="1"/>
            <a:t>located</a:t>
          </a:r>
          <a:r>
            <a:rPr lang="nb-NO" dirty="0"/>
            <a:t> </a:t>
          </a:r>
          <a:r>
            <a:rPr lang="nb-NO" dirty="0" err="1"/>
            <a:t>on</a:t>
          </a:r>
          <a:r>
            <a:rPr lang="nb-NO" dirty="0"/>
            <a:t> Spitsbergen, </a:t>
          </a:r>
          <a:r>
            <a:rPr lang="nb-NO" dirty="0" err="1"/>
            <a:t>the</a:t>
          </a:r>
          <a:r>
            <a:rPr lang="nb-NO" dirty="0"/>
            <a:t> </a:t>
          </a:r>
          <a:r>
            <a:rPr lang="nb-NO" dirty="0" err="1"/>
            <a:t>largest</a:t>
          </a:r>
          <a:r>
            <a:rPr lang="nb-NO" dirty="0"/>
            <a:t> </a:t>
          </a:r>
          <a:r>
            <a:rPr lang="nb-NO" dirty="0" err="1"/>
            <a:t>island</a:t>
          </a:r>
          <a:r>
            <a:rPr lang="nb-NO" dirty="0"/>
            <a:t> </a:t>
          </a:r>
          <a:r>
            <a:rPr lang="nb-NO" dirty="0" err="1"/>
            <a:t>of</a:t>
          </a:r>
          <a:r>
            <a:rPr lang="nb-NO" dirty="0"/>
            <a:t> Svalbard</a:t>
          </a:r>
          <a:endParaRPr lang="en-US" dirty="0"/>
        </a:p>
      </dgm:t>
    </dgm:pt>
    <dgm:pt modelId="{F8C3FC4C-479F-4E6A-AFE5-77B7C4D82AF3}" type="parTrans" cxnId="{9E2B693B-7597-4CD6-9675-98BCD5F22A14}">
      <dgm:prSet/>
      <dgm:spPr/>
      <dgm:t>
        <a:bodyPr/>
        <a:lstStyle/>
        <a:p>
          <a:endParaRPr lang="en-US"/>
        </a:p>
      </dgm:t>
    </dgm:pt>
    <dgm:pt modelId="{3D6244A4-68F0-41EA-B09A-F936E9B171E4}" type="sibTrans" cxnId="{9E2B693B-7597-4CD6-9675-98BCD5F22A14}">
      <dgm:prSet/>
      <dgm:spPr/>
      <dgm:t>
        <a:bodyPr/>
        <a:lstStyle/>
        <a:p>
          <a:endParaRPr lang="en-US"/>
        </a:p>
      </dgm:t>
    </dgm:pt>
    <dgm:pt modelId="{C8611B53-F1E4-406E-8359-823D596E1930}">
      <dgm:prSet/>
      <dgm:spPr/>
      <dgm:t>
        <a:bodyPr/>
        <a:lstStyle/>
        <a:p>
          <a:r>
            <a:rPr lang="nb-NO" dirty="0" err="1"/>
            <a:t>Comparison</a:t>
          </a:r>
          <a:r>
            <a:rPr lang="nb-NO" dirty="0"/>
            <a:t> </a:t>
          </a:r>
          <a:r>
            <a:rPr lang="nb-NO" dirty="0" err="1"/>
            <a:t>with</a:t>
          </a:r>
          <a:r>
            <a:rPr lang="nb-NO" dirty="0"/>
            <a:t> </a:t>
          </a:r>
          <a:r>
            <a:rPr lang="nb-NO" dirty="0" err="1"/>
            <a:t>three</a:t>
          </a:r>
          <a:r>
            <a:rPr lang="nb-NO" dirty="0"/>
            <a:t> </a:t>
          </a:r>
          <a:r>
            <a:rPr lang="nb-NO" dirty="0" err="1"/>
            <a:t>other</a:t>
          </a:r>
          <a:r>
            <a:rPr lang="nb-NO" dirty="0"/>
            <a:t> </a:t>
          </a:r>
          <a:r>
            <a:rPr lang="nb-NO" dirty="0" err="1"/>
            <a:t>stations</a:t>
          </a:r>
          <a:r>
            <a:rPr lang="nb-NO" dirty="0"/>
            <a:t> at Spitsbergen</a:t>
          </a:r>
          <a:endParaRPr lang="en-US" dirty="0"/>
        </a:p>
      </dgm:t>
    </dgm:pt>
    <dgm:pt modelId="{03DDEA29-1405-4F1C-A5E0-B0A579CB2DC5}" type="parTrans" cxnId="{85950966-A001-473E-921D-C3A825C70E23}">
      <dgm:prSet/>
      <dgm:spPr/>
      <dgm:t>
        <a:bodyPr/>
        <a:lstStyle/>
        <a:p>
          <a:endParaRPr lang="en-US"/>
        </a:p>
      </dgm:t>
    </dgm:pt>
    <dgm:pt modelId="{6F3EA133-55C9-4696-9272-EA5C81E1D272}" type="sibTrans" cxnId="{85950966-A001-473E-921D-C3A825C70E23}">
      <dgm:prSet/>
      <dgm:spPr/>
      <dgm:t>
        <a:bodyPr/>
        <a:lstStyle/>
        <a:p>
          <a:endParaRPr lang="en-US"/>
        </a:p>
      </dgm:t>
    </dgm:pt>
    <dgm:pt modelId="{6FA58233-CE12-48C8-A301-D9EAB52FF435}">
      <dgm:prSet/>
      <dgm:spPr/>
      <dgm:t>
        <a:bodyPr/>
        <a:lstStyle/>
        <a:p>
          <a:r>
            <a:rPr lang="nb-NO"/>
            <a:t>Motivated by growing interest in extreme precipitation events </a:t>
          </a:r>
          <a:endParaRPr lang="en-US"/>
        </a:p>
      </dgm:t>
    </dgm:pt>
    <dgm:pt modelId="{05B80968-0B8A-4F11-84B7-9AB37D62E14E}" type="parTrans" cxnId="{4858FC65-28CF-41A4-9FF5-F9063BD558F5}">
      <dgm:prSet/>
      <dgm:spPr/>
      <dgm:t>
        <a:bodyPr/>
        <a:lstStyle/>
        <a:p>
          <a:endParaRPr lang="en-US"/>
        </a:p>
      </dgm:t>
    </dgm:pt>
    <dgm:pt modelId="{72CC2274-8F88-41ED-9BD7-A6C83452D6B2}" type="sibTrans" cxnId="{4858FC65-28CF-41A4-9FF5-F9063BD558F5}">
      <dgm:prSet/>
      <dgm:spPr/>
      <dgm:t>
        <a:bodyPr/>
        <a:lstStyle/>
        <a:p>
          <a:endParaRPr lang="en-US"/>
        </a:p>
      </dgm:t>
    </dgm:pt>
    <dgm:pt modelId="{17442E1B-1AC9-4BB0-9419-3E82DABE65F9}" type="pres">
      <dgm:prSet presAssocID="{C8DC5F74-F053-492A-A1A2-4B6AEF483F7C}" presName="root" presStyleCnt="0">
        <dgm:presLayoutVars>
          <dgm:dir/>
          <dgm:resizeHandles val="exact"/>
        </dgm:presLayoutVars>
      </dgm:prSet>
      <dgm:spPr/>
    </dgm:pt>
    <dgm:pt modelId="{D713F84B-3FFF-46E7-88CD-6D51E9C766EC}" type="pres">
      <dgm:prSet presAssocID="{02CCE304-2A3A-4DAA-9A34-DB17141D7A10}" presName="compNode" presStyleCnt="0"/>
      <dgm:spPr/>
    </dgm:pt>
    <dgm:pt modelId="{E13D2F78-16F7-4B74-B352-B0F9C68DF81A}" type="pres">
      <dgm:prSet presAssocID="{02CCE304-2A3A-4DAA-9A34-DB17141D7A1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yn"/>
        </a:ext>
      </dgm:extLst>
    </dgm:pt>
    <dgm:pt modelId="{8BCF9F86-5696-4ACB-8DE7-EBD4330D0C34}" type="pres">
      <dgm:prSet presAssocID="{02CCE304-2A3A-4DAA-9A34-DB17141D7A10}" presName="spaceRect" presStyleCnt="0"/>
      <dgm:spPr/>
    </dgm:pt>
    <dgm:pt modelId="{42D566DA-EB87-448C-8C69-9884155A5DC2}" type="pres">
      <dgm:prSet presAssocID="{02CCE304-2A3A-4DAA-9A34-DB17141D7A10}" presName="textRect" presStyleLbl="revTx" presStyleIdx="0" presStyleCnt="5">
        <dgm:presLayoutVars>
          <dgm:chMax val="1"/>
          <dgm:chPref val="1"/>
        </dgm:presLayoutVars>
      </dgm:prSet>
      <dgm:spPr/>
    </dgm:pt>
    <dgm:pt modelId="{2BBFA53B-1765-4A30-8CCB-5E4F9C15D160}" type="pres">
      <dgm:prSet presAssocID="{6A0B71D5-E705-4D61-9E69-DF4A2F830728}" presName="sibTrans" presStyleCnt="0"/>
      <dgm:spPr/>
    </dgm:pt>
    <dgm:pt modelId="{6E2D2717-874E-44E3-87E6-6E06C29D4DFE}" type="pres">
      <dgm:prSet presAssocID="{37EBA0EE-CE65-432D-ACB6-D4F167436923}" presName="compNode" presStyleCnt="0"/>
      <dgm:spPr/>
    </dgm:pt>
    <dgm:pt modelId="{A95C9AED-B592-4138-9DD7-A1BE522CE79C}" type="pres">
      <dgm:prSet presAssocID="{37EBA0EE-CE65-432D-ACB6-D4F16743692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ullt batteri"/>
        </a:ext>
      </dgm:extLst>
    </dgm:pt>
    <dgm:pt modelId="{A0575971-4EFA-4ED3-9489-78C81643D1CD}" type="pres">
      <dgm:prSet presAssocID="{37EBA0EE-CE65-432D-ACB6-D4F167436923}" presName="spaceRect" presStyleCnt="0"/>
      <dgm:spPr/>
    </dgm:pt>
    <dgm:pt modelId="{6203694A-5DB0-46F6-958B-0A9F64582C21}" type="pres">
      <dgm:prSet presAssocID="{37EBA0EE-CE65-432D-ACB6-D4F167436923}" presName="textRect" presStyleLbl="revTx" presStyleIdx="1" presStyleCnt="5">
        <dgm:presLayoutVars>
          <dgm:chMax val="1"/>
          <dgm:chPref val="1"/>
        </dgm:presLayoutVars>
      </dgm:prSet>
      <dgm:spPr/>
    </dgm:pt>
    <dgm:pt modelId="{489EC91F-AD1D-4804-8134-45179A9AEB9C}" type="pres">
      <dgm:prSet presAssocID="{8BB789F3-DAB0-4874-9422-D3579756956D}" presName="sibTrans" presStyleCnt="0"/>
      <dgm:spPr/>
    </dgm:pt>
    <dgm:pt modelId="{BB6EB7D2-EEC0-4584-B04E-88ED669CEC03}" type="pres">
      <dgm:prSet presAssocID="{3AE6739B-27C3-4D27-AC3F-B5BDBB32C6ED}" presName="compNode" presStyleCnt="0"/>
      <dgm:spPr/>
    </dgm:pt>
    <dgm:pt modelId="{DB90D968-8661-4321-B9C3-91FA2A9159A5}" type="pres">
      <dgm:prSet presAssocID="{3AE6739B-27C3-4D27-AC3F-B5BDBB32C6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10FE1BC9-6FB1-416A-A47E-0D1B3F6920FE}" type="pres">
      <dgm:prSet presAssocID="{3AE6739B-27C3-4D27-AC3F-B5BDBB32C6ED}" presName="spaceRect" presStyleCnt="0"/>
      <dgm:spPr/>
    </dgm:pt>
    <dgm:pt modelId="{010BB037-6666-4ACE-AFAA-787F8B958D9F}" type="pres">
      <dgm:prSet presAssocID="{3AE6739B-27C3-4D27-AC3F-B5BDBB32C6ED}" presName="textRect" presStyleLbl="revTx" presStyleIdx="2" presStyleCnt="5">
        <dgm:presLayoutVars>
          <dgm:chMax val="1"/>
          <dgm:chPref val="1"/>
        </dgm:presLayoutVars>
      </dgm:prSet>
      <dgm:spPr/>
    </dgm:pt>
    <dgm:pt modelId="{2FEE7708-80F7-4BAB-AE5E-F73F24962B7D}" type="pres">
      <dgm:prSet presAssocID="{3D6244A4-68F0-41EA-B09A-F936E9B171E4}" presName="sibTrans" presStyleCnt="0"/>
      <dgm:spPr/>
    </dgm:pt>
    <dgm:pt modelId="{8CFF4B50-893C-4908-8B8A-4FEFE338FA3E}" type="pres">
      <dgm:prSet presAssocID="{C8611B53-F1E4-406E-8359-823D596E1930}" presName="compNode" presStyleCnt="0"/>
      <dgm:spPr/>
    </dgm:pt>
    <dgm:pt modelId="{513911CB-ED13-4F9D-9ADF-0CED6C76FA2E}" type="pres">
      <dgm:prSet presAssocID="{C8611B53-F1E4-406E-8359-823D596E193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8900164D-9888-44C0-ABFB-BD4882F6EB76}" type="pres">
      <dgm:prSet presAssocID="{C8611B53-F1E4-406E-8359-823D596E1930}" presName="spaceRect" presStyleCnt="0"/>
      <dgm:spPr/>
    </dgm:pt>
    <dgm:pt modelId="{4FB7BC1E-44CC-4530-9C86-24144CD7A11E}" type="pres">
      <dgm:prSet presAssocID="{C8611B53-F1E4-406E-8359-823D596E1930}" presName="textRect" presStyleLbl="revTx" presStyleIdx="3" presStyleCnt="5">
        <dgm:presLayoutVars>
          <dgm:chMax val="1"/>
          <dgm:chPref val="1"/>
        </dgm:presLayoutVars>
      </dgm:prSet>
      <dgm:spPr/>
    </dgm:pt>
    <dgm:pt modelId="{7BABB66D-F7C2-4A91-BE5B-1411679B67D4}" type="pres">
      <dgm:prSet presAssocID="{6F3EA133-55C9-4696-9272-EA5C81E1D272}" presName="sibTrans" presStyleCnt="0"/>
      <dgm:spPr/>
    </dgm:pt>
    <dgm:pt modelId="{69E684F7-79CD-4A9D-89EB-D3C0A5C060A2}" type="pres">
      <dgm:prSet presAssocID="{6FA58233-CE12-48C8-A301-D9EAB52FF435}" presName="compNode" presStyleCnt="0"/>
      <dgm:spPr/>
    </dgm:pt>
    <dgm:pt modelId="{57B069B7-ED2E-4EFD-AF19-797339973694}" type="pres">
      <dgm:prSet presAssocID="{6FA58233-CE12-48C8-A301-D9EAB52FF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ollar"/>
        </a:ext>
      </dgm:extLst>
    </dgm:pt>
    <dgm:pt modelId="{7FF881F7-5FA9-4F54-A370-D64EF919CF3B}" type="pres">
      <dgm:prSet presAssocID="{6FA58233-CE12-48C8-A301-D9EAB52FF435}" presName="spaceRect" presStyleCnt="0"/>
      <dgm:spPr/>
    </dgm:pt>
    <dgm:pt modelId="{976FA68F-311A-4D2A-BFEA-86FC543D821D}" type="pres">
      <dgm:prSet presAssocID="{6FA58233-CE12-48C8-A301-D9EAB52FF435}" presName="textRect" presStyleLbl="revTx" presStyleIdx="4" presStyleCnt="5">
        <dgm:presLayoutVars>
          <dgm:chMax val="1"/>
          <dgm:chPref val="1"/>
        </dgm:presLayoutVars>
      </dgm:prSet>
      <dgm:spPr/>
    </dgm:pt>
  </dgm:ptLst>
  <dgm:cxnLst>
    <dgm:cxn modelId="{273AEA27-159F-47A3-89C1-78F79F7A45D3}" type="presOf" srcId="{6FA58233-CE12-48C8-A301-D9EAB52FF435}" destId="{976FA68F-311A-4D2A-BFEA-86FC543D821D}" srcOrd="0" destOrd="0" presId="urn:microsoft.com/office/officeart/2018/2/layout/IconLabelList"/>
    <dgm:cxn modelId="{0F38D139-F3DE-40FA-B21B-EB72A1507E7A}" srcId="{C8DC5F74-F053-492A-A1A2-4B6AEF483F7C}" destId="{37EBA0EE-CE65-432D-ACB6-D4F167436923}" srcOrd="1" destOrd="0" parTransId="{B4A15A5E-3BDD-48D9-8ABB-9D95DD11EE3F}" sibTransId="{8BB789F3-DAB0-4874-9422-D3579756956D}"/>
    <dgm:cxn modelId="{9E2B693B-7597-4CD6-9675-98BCD5F22A14}" srcId="{C8DC5F74-F053-492A-A1A2-4B6AEF483F7C}" destId="{3AE6739B-27C3-4D27-AC3F-B5BDBB32C6ED}" srcOrd="2" destOrd="0" parTransId="{F8C3FC4C-479F-4E6A-AFE5-77B7C4D82AF3}" sibTransId="{3D6244A4-68F0-41EA-B09A-F936E9B171E4}"/>
    <dgm:cxn modelId="{7129DA63-77C1-4697-9307-23DF10D72227}" type="presOf" srcId="{02CCE304-2A3A-4DAA-9A34-DB17141D7A10}" destId="{42D566DA-EB87-448C-8C69-9884155A5DC2}" srcOrd="0" destOrd="0" presId="urn:microsoft.com/office/officeart/2018/2/layout/IconLabelList"/>
    <dgm:cxn modelId="{4858FC65-28CF-41A4-9FF5-F9063BD558F5}" srcId="{C8DC5F74-F053-492A-A1A2-4B6AEF483F7C}" destId="{6FA58233-CE12-48C8-A301-D9EAB52FF435}" srcOrd="4" destOrd="0" parTransId="{05B80968-0B8A-4F11-84B7-9AB37D62E14E}" sibTransId="{72CC2274-8F88-41ED-9BD7-A6C83452D6B2}"/>
    <dgm:cxn modelId="{85950966-A001-473E-921D-C3A825C70E23}" srcId="{C8DC5F74-F053-492A-A1A2-4B6AEF483F7C}" destId="{C8611B53-F1E4-406E-8359-823D596E1930}" srcOrd="3" destOrd="0" parTransId="{03DDEA29-1405-4F1C-A5E0-B0A579CB2DC5}" sibTransId="{6F3EA133-55C9-4696-9272-EA5C81E1D272}"/>
    <dgm:cxn modelId="{811C1549-6336-4A64-9CA6-DC6BA7C8C30B}" type="presOf" srcId="{C8DC5F74-F053-492A-A1A2-4B6AEF483F7C}" destId="{17442E1B-1AC9-4BB0-9419-3E82DABE65F9}" srcOrd="0" destOrd="0" presId="urn:microsoft.com/office/officeart/2018/2/layout/IconLabelList"/>
    <dgm:cxn modelId="{50C99C88-C2F0-4653-9276-F03B26432875}" type="presOf" srcId="{3AE6739B-27C3-4D27-AC3F-B5BDBB32C6ED}" destId="{010BB037-6666-4ACE-AFAA-787F8B958D9F}" srcOrd="0" destOrd="0" presId="urn:microsoft.com/office/officeart/2018/2/layout/IconLabelList"/>
    <dgm:cxn modelId="{0AF95391-AE56-4CD8-BC95-CDB0EAF39E9E}" srcId="{C8DC5F74-F053-492A-A1A2-4B6AEF483F7C}" destId="{02CCE304-2A3A-4DAA-9A34-DB17141D7A10}" srcOrd="0" destOrd="0" parTransId="{0BA0F2EC-22C8-437C-9445-7B931746BA95}" sibTransId="{6A0B71D5-E705-4D61-9E69-DF4A2F830728}"/>
    <dgm:cxn modelId="{31D096C2-40B6-49EF-8E39-DE0375280AAA}" type="presOf" srcId="{C8611B53-F1E4-406E-8359-823D596E1930}" destId="{4FB7BC1E-44CC-4530-9C86-24144CD7A11E}" srcOrd="0" destOrd="0" presId="urn:microsoft.com/office/officeart/2018/2/layout/IconLabelList"/>
    <dgm:cxn modelId="{A856D2E4-49F0-4C71-A5A8-6830E9AB8D12}" type="presOf" srcId="{37EBA0EE-CE65-432D-ACB6-D4F167436923}" destId="{6203694A-5DB0-46F6-958B-0A9F64582C21}" srcOrd="0" destOrd="0" presId="urn:microsoft.com/office/officeart/2018/2/layout/IconLabelList"/>
    <dgm:cxn modelId="{70970571-C5CE-4BFB-B5CD-27A420948E5D}" type="presParOf" srcId="{17442E1B-1AC9-4BB0-9419-3E82DABE65F9}" destId="{D713F84B-3FFF-46E7-88CD-6D51E9C766EC}" srcOrd="0" destOrd="0" presId="urn:microsoft.com/office/officeart/2018/2/layout/IconLabelList"/>
    <dgm:cxn modelId="{B2882D78-0E84-4D01-A3B1-8EF4572D4B36}" type="presParOf" srcId="{D713F84B-3FFF-46E7-88CD-6D51E9C766EC}" destId="{E13D2F78-16F7-4B74-B352-B0F9C68DF81A}" srcOrd="0" destOrd="0" presId="urn:microsoft.com/office/officeart/2018/2/layout/IconLabelList"/>
    <dgm:cxn modelId="{D6A557B8-CFFD-4C04-8943-51F05CD7717D}" type="presParOf" srcId="{D713F84B-3FFF-46E7-88CD-6D51E9C766EC}" destId="{8BCF9F86-5696-4ACB-8DE7-EBD4330D0C34}" srcOrd="1" destOrd="0" presId="urn:microsoft.com/office/officeart/2018/2/layout/IconLabelList"/>
    <dgm:cxn modelId="{E210F70F-2937-4825-ACE4-61D10D31B9FA}" type="presParOf" srcId="{D713F84B-3FFF-46E7-88CD-6D51E9C766EC}" destId="{42D566DA-EB87-448C-8C69-9884155A5DC2}" srcOrd="2" destOrd="0" presId="urn:microsoft.com/office/officeart/2018/2/layout/IconLabelList"/>
    <dgm:cxn modelId="{893BC070-DB84-4826-A793-A1D0973589EB}" type="presParOf" srcId="{17442E1B-1AC9-4BB0-9419-3E82DABE65F9}" destId="{2BBFA53B-1765-4A30-8CCB-5E4F9C15D160}" srcOrd="1" destOrd="0" presId="urn:microsoft.com/office/officeart/2018/2/layout/IconLabelList"/>
    <dgm:cxn modelId="{06D609E6-E65D-474C-B349-4240A5EF6E9F}" type="presParOf" srcId="{17442E1B-1AC9-4BB0-9419-3E82DABE65F9}" destId="{6E2D2717-874E-44E3-87E6-6E06C29D4DFE}" srcOrd="2" destOrd="0" presId="urn:microsoft.com/office/officeart/2018/2/layout/IconLabelList"/>
    <dgm:cxn modelId="{C0A241C6-5908-45AF-9D68-868F387DADF1}" type="presParOf" srcId="{6E2D2717-874E-44E3-87E6-6E06C29D4DFE}" destId="{A95C9AED-B592-4138-9DD7-A1BE522CE79C}" srcOrd="0" destOrd="0" presId="urn:microsoft.com/office/officeart/2018/2/layout/IconLabelList"/>
    <dgm:cxn modelId="{8B6D8C0C-0C68-42F6-9ECE-C537714DEE9A}" type="presParOf" srcId="{6E2D2717-874E-44E3-87E6-6E06C29D4DFE}" destId="{A0575971-4EFA-4ED3-9489-78C81643D1CD}" srcOrd="1" destOrd="0" presId="urn:microsoft.com/office/officeart/2018/2/layout/IconLabelList"/>
    <dgm:cxn modelId="{6B7B909A-BB16-4ED8-8938-C43ECFA5A972}" type="presParOf" srcId="{6E2D2717-874E-44E3-87E6-6E06C29D4DFE}" destId="{6203694A-5DB0-46F6-958B-0A9F64582C21}" srcOrd="2" destOrd="0" presId="urn:microsoft.com/office/officeart/2018/2/layout/IconLabelList"/>
    <dgm:cxn modelId="{43CB64A5-B96E-42E9-8102-69B00B158388}" type="presParOf" srcId="{17442E1B-1AC9-4BB0-9419-3E82DABE65F9}" destId="{489EC91F-AD1D-4804-8134-45179A9AEB9C}" srcOrd="3" destOrd="0" presId="urn:microsoft.com/office/officeart/2018/2/layout/IconLabelList"/>
    <dgm:cxn modelId="{F2AA1DAB-26E5-4666-A192-B7824B942D0C}" type="presParOf" srcId="{17442E1B-1AC9-4BB0-9419-3E82DABE65F9}" destId="{BB6EB7D2-EEC0-4584-B04E-88ED669CEC03}" srcOrd="4" destOrd="0" presId="urn:microsoft.com/office/officeart/2018/2/layout/IconLabelList"/>
    <dgm:cxn modelId="{C3045FFB-1ECB-4B57-9ACC-99844FF93207}" type="presParOf" srcId="{BB6EB7D2-EEC0-4584-B04E-88ED669CEC03}" destId="{DB90D968-8661-4321-B9C3-91FA2A9159A5}" srcOrd="0" destOrd="0" presId="urn:microsoft.com/office/officeart/2018/2/layout/IconLabelList"/>
    <dgm:cxn modelId="{236EB108-B9E9-4DAC-8AE4-86FC6CB24666}" type="presParOf" srcId="{BB6EB7D2-EEC0-4584-B04E-88ED669CEC03}" destId="{10FE1BC9-6FB1-416A-A47E-0D1B3F6920FE}" srcOrd="1" destOrd="0" presId="urn:microsoft.com/office/officeart/2018/2/layout/IconLabelList"/>
    <dgm:cxn modelId="{556041C6-4157-475E-82D9-E25FC22D61E2}" type="presParOf" srcId="{BB6EB7D2-EEC0-4584-B04E-88ED669CEC03}" destId="{010BB037-6666-4ACE-AFAA-787F8B958D9F}" srcOrd="2" destOrd="0" presId="urn:microsoft.com/office/officeart/2018/2/layout/IconLabelList"/>
    <dgm:cxn modelId="{93938B1F-E0CC-406B-93C2-93EAC14A4702}" type="presParOf" srcId="{17442E1B-1AC9-4BB0-9419-3E82DABE65F9}" destId="{2FEE7708-80F7-4BAB-AE5E-F73F24962B7D}" srcOrd="5" destOrd="0" presId="urn:microsoft.com/office/officeart/2018/2/layout/IconLabelList"/>
    <dgm:cxn modelId="{C1DE0ED9-373B-4EF5-9AEE-D4552DF3B644}" type="presParOf" srcId="{17442E1B-1AC9-4BB0-9419-3E82DABE65F9}" destId="{8CFF4B50-893C-4908-8B8A-4FEFE338FA3E}" srcOrd="6" destOrd="0" presId="urn:microsoft.com/office/officeart/2018/2/layout/IconLabelList"/>
    <dgm:cxn modelId="{1DBCC185-CB84-41A1-A294-93CB5ADBE059}" type="presParOf" srcId="{8CFF4B50-893C-4908-8B8A-4FEFE338FA3E}" destId="{513911CB-ED13-4F9D-9ADF-0CED6C76FA2E}" srcOrd="0" destOrd="0" presId="urn:microsoft.com/office/officeart/2018/2/layout/IconLabelList"/>
    <dgm:cxn modelId="{07F0A7B7-8552-4A1B-B383-C05D027B9A49}" type="presParOf" srcId="{8CFF4B50-893C-4908-8B8A-4FEFE338FA3E}" destId="{8900164D-9888-44C0-ABFB-BD4882F6EB76}" srcOrd="1" destOrd="0" presId="urn:microsoft.com/office/officeart/2018/2/layout/IconLabelList"/>
    <dgm:cxn modelId="{CA894B4D-12DD-4274-8993-57DA81ED861D}" type="presParOf" srcId="{8CFF4B50-893C-4908-8B8A-4FEFE338FA3E}" destId="{4FB7BC1E-44CC-4530-9C86-24144CD7A11E}" srcOrd="2" destOrd="0" presId="urn:microsoft.com/office/officeart/2018/2/layout/IconLabelList"/>
    <dgm:cxn modelId="{EA61B3C2-C4C6-43FB-862A-003A5649A171}" type="presParOf" srcId="{17442E1B-1AC9-4BB0-9419-3E82DABE65F9}" destId="{7BABB66D-F7C2-4A91-BE5B-1411679B67D4}" srcOrd="7" destOrd="0" presId="urn:microsoft.com/office/officeart/2018/2/layout/IconLabelList"/>
    <dgm:cxn modelId="{D2BB42FB-1E41-4379-BFE4-C6E9B0A0602B}" type="presParOf" srcId="{17442E1B-1AC9-4BB0-9419-3E82DABE65F9}" destId="{69E684F7-79CD-4A9D-89EB-D3C0A5C060A2}" srcOrd="8" destOrd="0" presId="urn:microsoft.com/office/officeart/2018/2/layout/IconLabelList"/>
    <dgm:cxn modelId="{73DFC41B-09AD-4CFA-A9C0-C2C346779921}" type="presParOf" srcId="{69E684F7-79CD-4A9D-89EB-D3C0A5C060A2}" destId="{57B069B7-ED2E-4EFD-AF19-797339973694}" srcOrd="0" destOrd="0" presId="urn:microsoft.com/office/officeart/2018/2/layout/IconLabelList"/>
    <dgm:cxn modelId="{3B8AB377-3AC1-4366-9900-0D756C20B3DA}" type="presParOf" srcId="{69E684F7-79CD-4A9D-89EB-D3C0A5C060A2}" destId="{7FF881F7-5FA9-4F54-A370-D64EF919CF3B}" srcOrd="1" destOrd="0" presId="urn:microsoft.com/office/officeart/2018/2/layout/IconLabelList"/>
    <dgm:cxn modelId="{B941789F-4F3D-4320-AC41-5AEC14A960F6}" type="presParOf" srcId="{69E684F7-79CD-4A9D-89EB-D3C0A5C060A2}" destId="{976FA68F-311A-4D2A-BFEA-86FC543D821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39C62F-F380-4253-AE8B-5122BD33FF0C}"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7C80B783-33CE-4D83-A318-81336B0E27F3}">
      <dgm:prSet/>
      <dgm:spPr/>
      <dgm:t>
        <a:bodyPr/>
        <a:lstStyle/>
        <a:p>
          <a:r>
            <a:rPr lang="nb-NO" dirty="0"/>
            <a:t>Data records from www.eklma.no, </a:t>
          </a:r>
          <a:r>
            <a:rPr lang="nb-NO" dirty="0" err="1"/>
            <a:t>operated</a:t>
          </a:r>
          <a:r>
            <a:rPr lang="nb-NO" dirty="0"/>
            <a:t> by MET Norway</a:t>
          </a:r>
          <a:endParaRPr lang="en-US" dirty="0"/>
        </a:p>
      </dgm:t>
    </dgm:pt>
    <dgm:pt modelId="{521CC5A3-4009-46C0-88AF-795C5F79C952}" type="parTrans" cxnId="{A00827AA-22BF-4B3B-AC2E-3C931C15087E}">
      <dgm:prSet/>
      <dgm:spPr/>
      <dgm:t>
        <a:bodyPr/>
        <a:lstStyle/>
        <a:p>
          <a:endParaRPr lang="en-US"/>
        </a:p>
      </dgm:t>
    </dgm:pt>
    <dgm:pt modelId="{7296DF57-B98C-4EAA-A86B-A48EAC128F4E}" type="sibTrans" cxnId="{A00827AA-22BF-4B3B-AC2E-3C931C15087E}">
      <dgm:prSet/>
      <dgm:spPr/>
      <dgm:t>
        <a:bodyPr/>
        <a:lstStyle/>
        <a:p>
          <a:endParaRPr lang="en-US"/>
        </a:p>
      </dgm:t>
    </dgm:pt>
    <dgm:pt modelId="{27EBFFF9-EC5C-4106-A2C0-F6BF8B1E9312}">
      <dgm:prSet/>
      <dgm:spPr/>
      <dgm:t>
        <a:bodyPr/>
        <a:lstStyle/>
        <a:p>
          <a:r>
            <a:rPr lang="nb-NO"/>
            <a:t>Records for Ny Ålesund, Longyearbyen and Sveagruva begins in 1974, 1964 and 1978 and runs until present (Sveagruva stops at 2003). Barentsburg station starts in 1932 (operated by Russia), data gathered from NOAA NCDC.</a:t>
          </a:r>
          <a:endParaRPr lang="en-US"/>
        </a:p>
      </dgm:t>
    </dgm:pt>
    <dgm:pt modelId="{39807503-C810-4026-9E1B-C54B2453122E}" type="parTrans" cxnId="{FE86402F-41CA-45E2-9388-E854AB4A140D}">
      <dgm:prSet/>
      <dgm:spPr/>
      <dgm:t>
        <a:bodyPr/>
        <a:lstStyle/>
        <a:p>
          <a:endParaRPr lang="en-US"/>
        </a:p>
      </dgm:t>
    </dgm:pt>
    <dgm:pt modelId="{AD5E99FA-F702-4171-A5AE-88D1D06DCFE4}" type="sibTrans" cxnId="{FE86402F-41CA-45E2-9388-E854AB4A140D}">
      <dgm:prSet/>
      <dgm:spPr/>
      <dgm:t>
        <a:bodyPr/>
        <a:lstStyle/>
        <a:p>
          <a:endParaRPr lang="en-US"/>
        </a:p>
      </dgm:t>
    </dgm:pt>
    <dgm:pt modelId="{A47AB5A8-8F52-424F-AD00-F66715DE8C40}">
      <dgm:prSet/>
      <dgm:spPr/>
      <dgm:t>
        <a:bodyPr/>
        <a:lstStyle/>
        <a:p>
          <a:r>
            <a:rPr lang="nb-NO"/>
            <a:t>Periode 1979 – 2014 (except Sveagruva) </a:t>
          </a:r>
          <a:endParaRPr lang="en-US"/>
        </a:p>
      </dgm:t>
    </dgm:pt>
    <dgm:pt modelId="{8D0E3CC1-D153-44A8-ACCE-E963632516BB}" type="parTrans" cxnId="{F2D88C2D-7965-4068-A7CF-F486671E06C5}">
      <dgm:prSet/>
      <dgm:spPr/>
      <dgm:t>
        <a:bodyPr/>
        <a:lstStyle/>
        <a:p>
          <a:endParaRPr lang="en-US"/>
        </a:p>
      </dgm:t>
    </dgm:pt>
    <dgm:pt modelId="{59659F53-B16A-4636-9603-6972ABA8DBBE}" type="sibTrans" cxnId="{F2D88C2D-7965-4068-A7CF-F486671E06C5}">
      <dgm:prSet/>
      <dgm:spPr/>
      <dgm:t>
        <a:bodyPr/>
        <a:lstStyle/>
        <a:p>
          <a:endParaRPr lang="en-US"/>
        </a:p>
      </dgm:t>
    </dgm:pt>
    <dgm:pt modelId="{614F81BE-AAF7-43FC-9107-FAD735D0F7F6}" type="pres">
      <dgm:prSet presAssocID="{7739C62F-F380-4253-AE8B-5122BD33FF0C}" presName="vert0" presStyleCnt="0">
        <dgm:presLayoutVars>
          <dgm:dir/>
          <dgm:animOne val="branch"/>
          <dgm:animLvl val="lvl"/>
        </dgm:presLayoutVars>
      </dgm:prSet>
      <dgm:spPr/>
    </dgm:pt>
    <dgm:pt modelId="{024BA7EC-CD61-43F2-B871-E636C20C6BD5}" type="pres">
      <dgm:prSet presAssocID="{7C80B783-33CE-4D83-A318-81336B0E27F3}" presName="thickLine" presStyleLbl="alignNode1" presStyleIdx="0" presStyleCnt="3"/>
      <dgm:spPr/>
    </dgm:pt>
    <dgm:pt modelId="{4CB7D253-6C33-457B-AD77-05EE928F7E65}" type="pres">
      <dgm:prSet presAssocID="{7C80B783-33CE-4D83-A318-81336B0E27F3}" presName="horz1" presStyleCnt="0"/>
      <dgm:spPr/>
    </dgm:pt>
    <dgm:pt modelId="{2C892823-AC82-471F-8CC7-85E806CFF0A2}" type="pres">
      <dgm:prSet presAssocID="{7C80B783-33CE-4D83-A318-81336B0E27F3}" presName="tx1" presStyleLbl="revTx" presStyleIdx="0" presStyleCnt="3"/>
      <dgm:spPr/>
    </dgm:pt>
    <dgm:pt modelId="{418A64AA-275D-4297-92A7-1981B932118B}" type="pres">
      <dgm:prSet presAssocID="{7C80B783-33CE-4D83-A318-81336B0E27F3}" presName="vert1" presStyleCnt="0"/>
      <dgm:spPr/>
    </dgm:pt>
    <dgm:pt modelId="{C2B5CD99-F7E5-4B9A-A10B-167BE30132B6}" type="pres">
      <dgm:prSet presAssocID="{27EBFFF9-EC5C-4106-A2C0-F6BF8B1E9312}" presName="thickLine" presStyleLbl="alignNode1" presStyleIdx="1" presStyleCnt="3"/>
      <dgm:spPr/>
    </dgm:pt>
    <dgm:pt modelId="{24FA070A-3EE1-4BBF-9724-EE038E51343B}" type="pres">
      <dgm:prSet presAssocID="{27EBFFF9-EC5C-4106-A2C0-F6BF8B1E9312}" presName="horz1" presStyleCnt="0"/>
      <dgm:spPr/>
    </dgm:pt>
    <dgm:pt modelId="{CDB9A35A-703C-4A95-9C26-4D53FF3DA8CC}" type="pres">
      <dgm:prSet presAssocID="{27EBFFF9-EC5C-4106-A2C0-F6BF8B1E9312}" presName="tx1" presStyleLbl="revTx" presStyleIdx="1" presStyleCnt="3"/>
      <dgm:spPr/>
    </dgm:pt>
    <dgm:pt modelId="{1BF4ACBF-7A36-4C70-9AA9-47710E97350F}" type="pres">
      <dgm:prSet presAssocID="{27EBFFF9-EC5C-4106-A2C0-F6BF8B1E9312}" presName="vert1" presStyleCnt="0"/>
      <dgm:spPr/>
    </dgm:pt>
    <dgm:pt modelId="{48598EAC-F963-47AD-A7D3-FB18E77EB20E}" type="pres">
      <dgm:prSet presAssocID="{A47AB5A8-8F52-424F-AD00-F66715DE8C40}" presName="thickLine" presStyleLbl="alignNode1" presStyleIdx="2" presStyleCnt="3"/>
      <dgm:spPr/>
    </dgm:pt>
    <dgm:pt modelId="{85C92148-2958-494F-B81C-BD17EA7A6F18}" type="pres">
      <dgm:prSet presAssocID="{A47AB5A8-8F52-424F-AD00-F66715DE8C40}" presName="horz1" presStyleCnt="0"/>
      <dgm:spPr/>
    </dgm:pt>
    <dgm:pt modelId="{DC87F154-DD8F-4E21-A1DB-04C161674600}" type="pres">
      <dgm:prSet presAssocID="{A47AB5A8-8F52-424F-AD00-F66715DE8C40}" presName="tx1" presStyleLbl="revTx" presStyleIdx="2" presStyleCnt="3"/>
      <dgm:spPr/>
    </dgm:pt>
    <dgm:pt modelId="{999E1C7B-C141-40FE-9DF8-9921548BECE2}" type="pres">
      <dgm:prSet presAssocID="{A47AB5A8-8F52-424F-AD00-F66715DE8C40}" presName="vert1" presStyleCnt="0"/>
      <dgm:spPr/>
    </dgm:pt>
  </dgm:ptLst>
  <dgm:cxnLst>
    <dgm:cxn modelId="{F2D88C2D-7965-4068-A7CF-F486671E06C5}" srcId="{7739C62F-F380-4253-AE8B-5122BD33FF0C}" destId="{A47AB5A8-8F52-424F-AD00-F66715DE8C40}" srcOrd="2" destOrd="0" parTransId="{8D0E3CC1-D153-44A8-ACCE-E963632516BB}" sibTransId="{59659F53-B16A-4636-9603-6972ABA8DBBE}"/>
    <dgm:cxn modelId="{FE86402F-41CA-45E2-9388-E854AB4A140D}" srcId="{7739C62F-F380-4253-AE8B-5122BD33FF0C}" destId="{27EBFFF9-EC5C-4106-A2C0-F6BF8B1E9312}" srcOrd="1" destOrd="0" parTransId="{39807503-C810-4026-9E1B-C54B2453122E}" sibTransId="{AD5E99FA-F702-4171-A5AE-88D1D06DCFE4}"/>
    <dgm:cxn modelId="{FAC77D41-0B9B-4EA1-91F4-4D2A9C8E6669}" type="presOf" srcId="{7739C62F-F380-4253-AE8B-5122BD33FF0C}" destId="{614F81BE-AAF7-43FC-9107-FAD735D0F7F6}" srcOrd="0" destOrd="0" presId="urn:microsoft.com/office/officeart/2008/layout/LinedList"/>
    <dgm:cxn modelId="{6E54A147-1C24-48CC-8FA3-7C6A1C5A77B0}" type="presOf" srcId="{27EBFFF9-EC5C-4106-A2C0-F6BF8B1E9312}" destId="{CDB9A35A-703C-4A95-9C26-4D53FF3DA8CC}" srcOrd="0" destOrd="0" presId="urn:microsoft.com/office/officeart/2008/layout/LinedList"/>
    <dgm:cxn modelId="{A00827AA-22BF-4B3B-AC2E-3C931C15087E}" srcId="{7739C62F-F380-4253-AE8B-5122BD33FF0C}" destId="{7C80B783-33CE-4D83-A318-81336B0E27F3}" srcOrd="0" destOrd="0" parTransId="{521CC5A3-4009-46C0-88AF-795C5F79C952}" sibTransId="{7296DF57-B98C-4EAA-A86B-A48EAC128F4E}"/>
    <dgm:cxn modelId="{139F9EB5-7093-41A9-A2B3-A7DBB929BB62}" type="presOf" srcId="{7C80B783-33CE-4D83-A318-81336B0E27F3}" destId="{2C892823-AC82-471F-8CC7-85E806CFF0A2}" srcOrd="0" destOrd="0" presId="urn:microsoft.com/office/officeart/2008/layout/LinedList"/>
    <dgm:cxn modelId="{F455A7B5-3E19-4BFE-80EB-62555F34EAE0}" type="presOf" srcId="{A47AB5A8-8F52-424F-AD00-F66715DE8C40}" destId="{DC87F154-DD8F-4E21-A1DB-04C161674600}" srcOrd="0" destOrd="0" presId="urn:microsoft.com/office/officeart/2008/layout/LinedList"/>
    <dgm:cxn modelId="{F9AAF4A1-6715-49E2-8E70-B0EEE3CD65FD}" type="presParOf" srcId="{614F81BE-AAF7-43FC-9107-FAD735D0F7F6}" destId="{024BA7EC-CD61-43F2-B871-E636C20C6BD5}" srcOrd="0" destOrd="0" presId="urn:microsoft.com/office/officeart/2008/layout/LinedList"/>
    <dgm:cxn modelId="{3D10592D-218A-447A-A5F2-406C4F420195}" type="presParOf" srcId="{614F81BE-AAF7-43FC-9107-FAD735D0F7F6}" destId="{4CB7D253-6C33-457B-AD77-05EE928F7E65}" srcOrd="1" destOrd="0" presId="urn:microsoft.com/office/officeart/2008/layout/LinedList"/>
    <dgm:cxn modelId="{D1E26F61-9AC0-465C-8B9E-B4E654639D44}" type="presParOf" srcId="{4CB7D253-6C33-457B-AD77-05EE928F7E65}" destId="{2C892823-AC82-471F-8CC7-85E806CFF0A2}" srcOrd="0" destOrd="0" presId="urn:microsoft.com/office/officeart/2008/layout/LinedList"/>
    <dgm:cxn modelId="{8C819379-321C-48DE-B9F1-7985D02D7B62}" type="presParOf" srcId="{4CB7D253-6C33-457B-AD77-05EE928F7E65}" destId="{418A64AA-275D-4297-92A7-1981B932118B}" srcOrd="1" destOrd="0" presId="urn:microsoft.com/office/officeart/2008/layout/LinedList"/>
    <dgm:cxn modelId="{B00C0C33-23D4-46DF-91D7-F8714A251DB9}" type="presParOf" srcId="{614F81BE-AAF7-43FC-9107-FAD735D0F7F6}" destId="{C2B5CD99-F7E5-4B9A-A10B-167BE30132B6}" srcOrd="2" destOrd="0" presId="urn:microsoft.com/office/officeart/2008/layout/LinedList"/>
    <dgm:cxn modelId="{88B7B914-A3AC-434B-AC94-9C45A5934928}" type="presParOf" srcId="{614F81BE-AAF7-43FC-9107-FAD735D0F7F6}" destId="{24FA070A-3EE1-4BBF-9724-EE038E51343B}" srcOrd="3" destOrd="0" presId="urn:microsoft.com/office/officeart/2008/layout/LinedList"/>
    <dgm:cxn modelId="{227E9059-EAA6-4066-967F-9E2FD8097C52}" type="presParOf" srcId="{24FA070A-3EE1-4BBF-9724-EE038E51343B}" destId="{CDB9A35A-703C-4A95-9C26-4D53FF3DA8CC}" srcOrd="0" destOrd="0" presId="urn:microsoft.com/office/officeart/2008/layout/LinedList"/>
    <dgm:cxn modelId="{5CC57513-0198-49EF-9D50-F76AB47BF90C}" type="presParOf" srcId="{24FA070A-3EE1-4BBF-9724-EE038E51343B}" destId="{1BF4ACBF-7A36-4C70-9AA9-47710E97350F}" srcOrd="1" destOrd="0" presId="urn:microsoft.com/office/officeart/2008/layout/LinedList"/>
    <dgm:cxn modelId="{F39F26A0-D569-4B99-8720-D487CBF4B36F}" type="presParOf" srcId="{614F81BE-AAF7-43FC-9107-FAD735D0F7F6}" destId="{48598EAC-F963-47AD-A7D3-FB18E77EB20E}" srcOrd="4" destOrd="0" presId="urn:microsoft.com/office/officeart/2008/layout/LinedList"/>
    <dgm:cxn modelId="{7A1A4695-CDDE-47E2-901D-6FD976FE9DB8}" type="presParOf" srcId="{614F81BE-AAF7-43FC-9107-FAD735D0F7F6}" destId="{85C92148-2958-494F-B81C-BD17EA7A6F18}" srcOrd="5" destOrd="0" presId="urn:microsoft.com/office/officeart/2008/layout/LinedList"/>
    <dgm:cxn modelId="{73D18C73-273B-4E4D-8C8D-03779F15F5D3}" type="presParOf" srcId="{85C92148-2958-494F-B81C-BD17EA7A6F18}" destId="{DC87F154-DD8F-4E21-A1DB-04C161674600}" srcOrd="0" destOrd="0" presId="urn:microsoft.com/office/officeart/2008/layout/LinedList"/>
    <dgm:cxn modelId="{5C913FBE-725B-4C4F-8927-995809336BDF}" type="presParOf" srcId="{85C92148-2958-494F-B81C-BD17EA7A6F18}" destId="{999E1C7B-C141-40FE-9DF8-9921548BECE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893577-BF65-40AF-AF6C-8556BE4DF7BC}"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2C06F37-3688-44C0-B8A1-8507D2A5631D}">
      <dgm:prSet/>
      <dgm:spPr/>
      <dgm:t>
        <a:bodyPr/>
        <a:lstStyle/>
        <a:p>
          <a:r>
            <a:rPr lang="nb-NO" dirty="0"/>
            <a:t>2/3 </a:t>
          </a:r>
          <a:r>
            <a:rPr lang="nb-NO" dirty="0" err="1"/>
            <a:t>degrees</a:t>
          </a:r>
          <a:r>
            <a:rPr lang="nb-NO" dirty="0"/>
            <a:t> </a:t>
          </a:r>
          <a:r>
            <a:rPr lang="nb-NO" dirty="0" err="1"/>
            <a:t>logitude</a:t>
          </a:r>
          <a:r>
            <a:rPr lang="nb-NO" dirty="0"/>
            <a:t>, ½ </a:t>
          </a:r>
          <a:r>
            <a:rPr lang="nb-NO" dirty="0" err="1"/>
            <a:t>degree</a:t>
          </a:r>
          <a:r>
            <a:rPr lang="nb-NO" dirty="0"/>
            <a:t> latitude at 72 </a:t>
          </a:r>
          <a:r>
            <a:rPr lang="nb-NO" dirty="0" err="1"/>
            <a:t>levels</a:t>
          </a:r>
          <a:r>
            <a:rPr lang="nb-NO" dirty="0"/>
            <a:t>.</a:t>
          </a:r>
          <a:endParaRPr lang="en-US" dirty="0"/>
        </a:p>
      </dgm:t>
    </dgm:pt>
    <dgm:pt modelId="{BDC08D99-1057-4086-8AA7-E068EEE18182}" type="parTrans" cxnId="{3287531D-65B6-4E41-A97E-31F909C3ED4A}">
      <dgm:prSet/>
      <dgm:spPr/>
      <dgm:t>
        <a:bodyPr/>
        <a:lstStyle/>
        <a:p>
          <a:endParaRPr lang="en-US"/>
        </a:p>
      </dgm:t>
    </dgm:pt>
    <dgm:pt modelId="{23704A82-36BC-4506-AEDC-4B60EBBBD631}" type="sibTrans" cxnId="{3287531D-65B6-4E41-A97E-31F909C3ED4A}">
      <dgm:prSet/>
      <dgm:spPr/>
      <dgm:t>
        <a:bodyPr/>
        <a:lstStyle/>
        <a:p>
          <a:endParaRPr lang="en-US"/>
        </a:p>
      </dgm:t>
    </dgm:pt>
    <dgm:pt modelId="{0114E94F-0FD5-4F5A-A654-84E50B7E58D2}">
      <dgm:prSet/>
      <dgm:spPr/>
      <dgm:t>
        <a:bodyPr/>
        <a:lstStyle/>
        <a:p>
          <a:r>
            <a:rPr lang="nb-NO" dirty="0"/>
            <a:t>1 </a:t>
          </a:r>
          <a:r>
            <a:rPr lang="nb-NO" dirty="0" err="1"/>
            <a:t>hour</a:t>
          </a:r>
          <a:r>
            <a:rPr lang="nb-NO" dirty="0"/>
            <a:t> </a:t>
          </a:r>
          <a:r>
            <a:rPr lang="nb-NO" dirty="0" err="1"/>
            <a:t>interval</a:t>
          </a:r>
          <a:r>
            <a:rPr lang="nb-NO" dirty="0"/>
            <a:t> data is used to </a:t>
          </a:r>
          <a:r>
            <a:rPr lang="nb-NO" dirty="0" err="1"/>
            <a:t>derive</a:t>
          </a:r>
          <a:r>
            <a:rPr lang="nb-NO" dirty="0"/>
            <a:t> 12 </a:t>
          </a:r>
          <a:r>
            <a:rPr lang="nb-NO" dirty="0" err="1"/>
            <a:t>hour</a:t>
          </a:r>
          <a:r>
            <a:rPr lang="nb-NO" dirty="0"/>
            <a:t> </a:t>
          </a:r>
          <a:r>
            <a:rPr lang="nb-NO" dirty="0" err="1"/>
            <a:t>accumulated</a:t>
          </a:r>
          <a:r>
            <a:rPr lang="nb-NO" dirty="0"/>
            <a:t> </a:t>
          </a:r>
          <a:r>
            <a:rPr lang="nb-NO" dirty="0" err="1"/>
            <a:t>precipitation</a:t>
          </a:r>
          <a:r>
            <a:rPr lang="nb-NO" dirty="0"/>
            <a:t> output from MERRA (</a:t>
          </a:r>
          <a:r>
            <a:rPr lang="nb-NO" dirty="0" err="1"/>
            <a:t>Modern-Era</a:t>
          </a:r>
          <a:r>
            <a:rPr lang="nb-NO" dirty="0"/>
            <a:t> </a:t>
          </a:r>
          <a:r>
            <a:rPr lang="nb-NO" dirty="0" err="1"/>
            <a:t>Retrospective</a:t>
          </a:r>
          <a:r>
            <a:rPr lang="nb-NO" dirty="0"/>
            <a:t> Analysis for Research and Applications)</a:t>
          </a:r>
          <a:endParaRPr lang="en-US" dirty="0"/>
        </a:p>
      </dgm:t>
    </dgm:pt>
    <dgm:pt modelId="{CE44F139-84DB-4E1B-BCDC-7F3E3691A4F7}" type="parTrans" cxnId="{84A54093-E57F-4FA8-B933-6E440F22919A}">
      <dgm:prSet/>
      <dgm:spPr/>
      <dgm:t>
        <a:bodyPr/>
        <a:lstStyle/>
        <a:p>
          <a:endParaRPr lang="en-US"/>
        </a:p>
      </dgm:t>
    </dgm:pt>
    <dgm:pt modelId="{1A063B84-64F6-40D3-8EEE-2B6EBD4CC6C6}" type="sibTrans" cxnId="{84A54093-E57F-4FA8-B933-6E440F22919A}">
      <dgm:prSet/>
      <dgm:spPr/>
      <dgm:t>
        <a:bodyPr/>
        <a:lstStyle/>
        <a:p>
          <a:endParaRPr lang="en-US"/>
        </a:p>
      </dgm:t>
    </dgm:pt>
    <dgm:pt modelId="{1547A85D-2EDF-43D9-AEF1-826C7DDE4500}">
      <dgm:prSet/>
      <dgm:spPr/>
      <dgm:t>
        <a:bodyPr/>
        <a:lstStyle/>
        <a:p>
          <a:r>
            <a:rPr lang="nb-NO"/>
            <a:t>MERRA data shows localized maxima corresponding to areas of pronounced topography. </a:t>
          </a:r>
          <a:endParaRPr lang="en-US"/>
        </a:p>
      </dgm:t>
    </dgm:pt>
    <dgm:pt modelId="{604CC2D0-71C3-4416-9D15-19669EECA486}" type="parTrans" cxnId="{523D2563-BE43-4734-A2F9-A026EEFA5C8A}">
      <dgm:prSet/>
      <dgm:spPr/>
      <dgm:t>
        <a:bodyPr/>
        <a:lstStyle/>
        <a:p>
          <a:endParaRPr lang="en-US"/>
        </a:p>
      </dgm:t>
    </dgm:pt>
    <dgm:pt modelId="{B178E682-EFD0-492A-BE58-A48F5019BB5A}" type="sibTrans" cxnId="{523D2563-BE43-4734-A2F9-A026EEFA5C8A}">
      <dgm:prSet/>
      <dgm:spPr/>
      <dgm:t>
        <a:bodyPr/>
        <a:lstStyle/>
        <a:p>
          <a:endParaRPr lang="en-US"/>
        </a:p>
      </dgm:t>
    </dgm:pt>
    <dgm:pt modelId="{C716254E-46C7-4408-B2D5-27778FD3EE6E}">
      <dgm:prSet/>
      <dgm:spPr/>
      <dgm:t>
        <a:bodyPr/>
        <a:lstStyle/>
        <a:p>
          <a:r>
            <a:rPr lang="nb-NO"/>
            <a:t>Precipitation for station locations are much lower than grid cells at higher elevations.  </a:t>
          </a:r>
          <a:endParaRPr lang="en-US"/>
        </a:p>
      </dgm:t>
    </dgm:pt>
    <dgm:pt modelId="{9112BA52-9F5B-414A-9894-891BC3630255}" type="parTrans" cxnId="{B302E596-D58C-4108-B7A6-49A8D2D06750}">
      <dgm:prSet/>
      <dgm:spPr/>
      <dgm:t>
        <a:bodyPr/>
        <a:lstStyle/>
        <a:p>
          <a:endParaRPr lang="en-US"/>
        </a:p>
      </dgm:t>
    </dgm:pt>
    <dgm:pt modelId="{B8419336-8B87-4E9E-97E3-F3620FE66EAC}" type="sibTrans" cxnId="{B302E596-D58C-4108-B7A6-49A8D2D06750}">
      <dgm:prSet/>
      <dgm:spPr/>
      <dgm:t>
        <a:bodyPr/>
        <a:lstStyle/>
        <a:p>
          <a:endParaRPr lang="en-US"/>
        </a:p>
      </dgm:t>
    </dgm:pt>
    <dgm:pt modelId="{B5CBFB14-7911-4E97-BF69-9B5F0AAA1315}" type="pres">
      <dgm:prSet presAssocID="{17893577-BF65-40AF-AF6C-8556BE4DF7BC}" presName="vert0" presStyleCnt="0">
        <dgm:presLayoutVars>
          <dgm:dir/>
          <dgm:animOne val="branch"/>
          <dgm:animLvl val="lvl"/>
        </dgm:presLayoutVars>
      </dgm:prSet>
      <dgm:spPr/>
    </dgm:pt>
    <dgm:pt modelId="{874D6D6D-EFEE-4D73-90DA-02F23A49223B}" type="pres">
      <dgm:prSet presAssocID="{12C06F37-3688-44C0-B8A1-8507D2A5631D}" presName="thickLine" presStyleLbl="alignNode1" presStyleIdx="0" presStyleCnt="4"/>
      <dgm:spPr/>
    </dgm:pt>
    <dgm:pt modelId="{ED8E7F5F-0F47-4329-884F-E1417947A0B8}" type="pres">
      <dgm:prSet presAssocID="{12C06F37-3688-44C0-B8A1-8507D2A5631D}" presName="horz1" presStyleCnt="0"/>
      <dgm:spPr/>
    </dgm:pt>
    <dgm:pt modelId="{4D9C2C47-8FCF-4735-A90B-34E0E4871CFA}" type="pres">
      <dgm:prSet presAssocID="{12C06F37-3688-44C0-B8A1-8507D2A5631D}" presName="tx1" presStyleLbl="revTx" presStyleIdx="0" presStyleCnt="4"/>
      <dgm:spPr/>
    </dgm:pt>
    <dgm:pt modelId="{9939B158-CBF2-489E-9077-14DEB51E082E}" type="pres">
      <dgm:prSet presAssocID="{12C06F37-3688-44C0-B8A1-8507D2A5631D}" presName="vert1" presStyleCnt="0"/>
      <dgm:spPr/>
    </dgm:pt>
    <dgm:pt modelId="{59E073B7-7664-4172-84C9-A2FFBAF2F12C}" type="pres">
      <dgm:prSet presAssocID="{0114E94F-0FD5-4F5A-A654-84E50B7E58D2}" presName="thickLine" presStyleLbl="alignNode1" presStyleIdx="1" presStyleCnt="4"/>
      <dgm:spPr/>
    </dgm:pt>
    <dgm:pt modelId="{BC4F9665-47F4-4CDF-9BD8-4AD7A5E9593B}" type="pres">
      <dgm:prSet presAssocID="{0114E94F-0FD5-4F5A-A654-84E50B7E58D2}" presName="horz1" presStyleCnt="0"/>
      <dgm:spPr/>
    </dgm:pt>
    <dgm:pt modelId="{88AEF0A6-B166-4514-B202-5BB6EAC62A8E}" type="pres">
      <dgm:prSet presAssocID="{0114E94F-0FD5-4F5A-A654-84E50B7E58D2}" presName="tx1" presStyleLbl="revTx" presStyleIdx="1" presStyleCnt="4"/>
      <dgm:spPr/>
    </dgm:pt>
    <dgm:pt modelId="{AB1A0701-285F-4BD1-BCED-CD145DA92E9E}" type="pres">
      <dgm:prSet presAssocID="{0114E94F-0FD5-4F5A-A654-84E50B7E58D2}" presName="vert1" presStyleCnt="0"/>
      <dgm:spPr/>
    </dgm:pt>
    <dgm:pt modelId="{056C771E-2184-4A34-B5AD-13A811A9D391}" type="pres">
      <dgm:prSet presAssocID="{1547A85D-2EDF-43D9-AEF1-826C7DDE4500}" presName="thickLine" presStyleLbl="alignNode1" presStyleIdx="2" presStyleCnt="4"/>
      <dgm:spPr/>
    </dgm:pt>
    <dgm:pt modelId="{7709AF7F-5559-4D1C-82BE-A3AEA10695A5}" type="pres">
      <dgm:prSet presAssocID="{1547A85D-2EDF-43D9-AEF1-826C7DDE4500}" presName="horz1" presStyleCnt="0"/>
      <dgm:spPr/>
    </dgm:pt>
    <dgm:pt modelId="{54A7BCF5-9C1D-46E3-9137-D2560D7C2098}" type="pres">
      <dgm:prSet presAssocID="{1547A85D-2EDF-43D9-AEF1-826C7DDE4500}" presName="tx1" presStyleLbl="revTx" presStyleIdx="2" presStyleCnt="4"/>
      <dgm:spPr/>
    </dgm:pt>
    <dgm:pt modelId="{A090CE1A-BF32-42F8-B504-CD26EBDE3D0D}" type="pres">
      <dgm:prSet presAssocID="{1547A85D-2EDF-43D9-AEF1-826C7DDE4500}" presName="vert1" presStyleCnt="0"/>
      <dgm:spPr/>
    </dgm:pt>
    <dgm:pt modelId="{E48CC288-8924-4C33-AFE4-A130ED34400D}" type="pres">
      <dgm:prSet presAssocID="{C716254E-46C7-4408-B2D5-27778FD3EE6E}" presName="thickLine" presStyleLbl="alignNode1" presStyleIdx="3" presStyleCnt="4"/>
      <dgm:spPr/>
    </dgm:pt>
    <dgm:pt modelId="{94D4AC5A-DB8F-4FDC-AB93-C1705FA4672A}" type="pres">
      <dgm:prSet presAssocID="{C716254E-46C7-4408-B2D5-27778FD3EE6E}" presName="horz1" presStyleCnt="0"/>
      <dgm:spPr/>
    </dgm:pt>
    <dgm:pt modelId="{73A39D14-7573-4B3C-ACC1-72B5E5EB2BB7}" type="pres">
      <dgm:prSet presAssocID="{C716254E-46C7-4408-B2D5-27778FD3EE6E}" presName="tx1" presStyleLbl="revTx" presStyleIdx="3" presStyleCnt="4"/>
      <dgm:spPr/>
    </dgm:pt>
    <dgm:pt modelId="{F6904923-57C8-471F-8D6D-1C758C19ED3A}" type="pres">
      <dgm:prSet presAssocID="{C716254E-46C7-4408-B2D5-27778FD3EE6E}" presName="vert1" presStyleCnt="0"/>
      <dgm:spPr/>
    </dgm:pt>
  </dgm:ptLst>
  <dgm:cxnLst>
    <dgm:cxn modelId="{3287531D-65B6-4E41-A97E-31F909C3ED4A}" srcId="{17893577-BF65-40AF-AF6C-8556BE4DF7BC}" destId="{12C06F37-3688-44C0-B8A1-8507D2A5631D}" srcOrd="0" destOrd="0" parTransId="{BDC08D99-1057-4086-8AA7-E068EEE18182}" sibTransId="{23704A82-36BC-4506-AEDC-4B60EBBBD631}"/>
    <dgm:cxn modelId="{702CFC2E-AB1A-4489-B06F-1D653512A689}" type="presOf" srcId="{1547A85D-2EDF-43D9-AEF1-826C7DDE4500}" destId="{54A7BCF5-9C1D-46E3-9137-D2560D7C2098}" srcOrd="0" destOrd="0" presId="urn:microsoft.com/office/officeart/2008/layout/LinedList"/>
    <dgm:cxn modelId="{8088255D-132E-42D6-823A-2F87F4D11E17}" type="presOf" srcId="{0114E94F-0FD5-4F5A-A654-84E50B7E58D2}" destId="{88AEF0A6-B166-4514-B202-5BB6EAC62A8E}" srcOrd="0" destOrd="0" presId="urn:microsoft.com/office/officeart/2008/layout/LinedList"/>
    <dgm:cxn modelId="{523D2563-BE43-4734-A2F9-A026EEFA5C8A}" srcId="{17893577-BF65-40AF-AF6C-8556BE4DF7BC}" destId="{1547A85D-2EDF-43D9-AEF1-826C7DDE4500}" srcOrd="2" destOrd="0" parTransId="{604CC2D0-71C3-4416-9D15-19669EECA486}" sibTransId="{B178E682-EFD0-492A-BE58-A48F5019BB5A}"/>
    <dgm:cxn modelId="{3F33108E-BD7E-49DE-8F9D-9A8A0ED37976}" type="presOf" srcId="{12C06F37-3688-44C0-B8A1-8507D2A5631D}" destId="{4D9C2C47-8FCF-4735-A90B-34E0E4871CFA}" srcOrd="0" destOrd="0" presId="urn:microsoft.com/office/officeart/2008/layout/LinedList"/>
    <dgm:cxn modelId="{84A54093-E57F-4FA8-B933-6E440F22919A}" srcId="{17893577-BF65-40AF-AF6C-8556BE4DF7BC}" destId="{0114E94F-0FD5-4F5A-A654-84E50B7E58D2}" srcOrd="1" destOrd="0" parTransId="{CE44F139-84DB-4E1B-BCDC-7F3E3691A4F7}" sibTransId="{1A063B84-64F6-40D3-8EEE-2B6EBD4CC6C6}"/>
    <dgm:cxn modelId="{B302E596-D58C-4108-B7A6-49A8D2D06750}" srcId="{17893577-BF65-40AF-AF6C-8556BE4DF7BC}" destId="{C716254E-46C7-4408-B2D5-27778FD3EE6E}" srcOrd="3" destOrd="0" parTransId="{9112BA52-9F5B-414A-9894-891BC3630255}" sibTransId="{B8419336-8B87-4E9E-97E3-F3620FE66EAC}"/>
    <dgm:cxn modelId="{DF3F1D9E-6160-4B9A-9707-023D2E613169}" type="presOf" srcId="{17893577-BF65-40AF-AF6C-8556BE4DF7BC}" destId="{B5CBFB14-7911-4E97-BF69-9B5F0AAA1315}" srcOrd="0" destOrd="0" presId="urn:microsoft.com/office/officeart/2008/layout/LinedList"/>
    <dgm:cxn modelId="{7F3AD4A0-0745-4BC6-9F97-55F3933D85DC}" type="presOf" srcId="{C716254E-46C7-4408-B2D5-27778FD3EE6E}" destId="{73A39D14-7573-4B3C-ACC1-72B5E5EB2BB7}" srcOrd="0" destOrd="0" presId="urn:microsoft.com/office/officeart/2008/layout/LinedList"/>
    <dgm:cxn modelId="{E76FD8FA-D989-4C76-8AF2-121B83E05F8D}" type="presParOf" srcId="{B5CBFB14-7911-4E97-BF69-9B5F0AAA1315}" destId="{874D6D6D-EFEE-4D73-90DA-02F23A49223B}" srcOrd="0" destOrd="0" presId="urn:microsoft.com/office/officeart/2008/layout/LinedList"/>
    <dgm:cxn modelId="{D206DA80-027F-40AB-B78D-3EB1B5DC7FF4}" type="presParOf" srcId="{B5CBFB14-7911-4E97-BF69-9B5F0AAA1315}" destId="{ED8E7F5F-0F47-4329-884F-E1417947A0B8}" srcOrd="1" destOrd="0" presId="urn:microsoft.com/office/officeart/2008/layout/LinedList"/>
    <dgm:cxn modelId="{84AC59DA-CCF5-481F-848D-205591B02EAB}" type="presParOf" srcId="{ED8E7F5F-0F47-4329-884F-E1417947A0B8}" destId="{4D9C2C47-8FCF-4735-A90B-34E0E4871CFA}" srcOrd="0" destOrd="0" presId="urn:microsoft.com/office/officeart/2008/layout/LinedList"/>
    <dgm:cxn modelId="{76FED33B-F84C-47ED-938B-AFCE660C4AA5}" type="presParOf" srcId="{ED8E7F5F-0F47-4329-884F-E1417947A0B8}" destId="{9939B158-CBF2-489E-9077-14DEB51E082E}" srcOrd="1" destOrd="0" presId="urn:microsoft.com/office/officeart/2008/layout/LinedList"/>
    <dgm:cxn modelId="{B3BA2CAC-114D-402E-B582-C622C01E29FB}" type="presParOf" srcId="{B5CBFB14-7911-4E97-BF69-9B5F0AAA1315}" destId="{59E073B7-7664-4172-84C9-A2FFBAF2F12C}" srcOrd="2" destOrd="0" presId="urn:microsoft.com/office/officeart/2008/layout/LinedList"/>
    <dgm:cxn modelId="{AF19D302-4119-4616-9F67-81E84CF60D4C}" type="presParOf" srcId="{B5CBFB14-7911-4E97-BF69-9B5F0AAA1315}" destId="{BC4F9665-47F4-4CDF-9BD8-4AD7A5E9593B}" srcOrd="3" destOrd="0" presId="urn:microsoft.com/office/officeart/2008/layout/LinedList"/>
    <dgm:cxn modelId="{4FC10EC0-BCC6-4F7E-BDC3-4EEC4121EBBD}" type="presParOf" srcId="{BC4F9665-47F4-4CDF-9BD8-4AD7A5E9593B}" destId="{88AEF0A6-B166-4514-B202-5BB6EAC62A8E}" srcOrd="0" destOrd="0" presId="urn:microsoft.com/office/officeart/2008/layout/LinedList"/>
    <dgm:cxn modelId="{B4CFBD49-ED01-414E-936F-7D73F6123C25}" type="presParOf" srcId="{BC4F9665-47F4-4CDF-9BD8-4AD7A5E9593B}" destId="{AB1A0701-285F-4BD1-BCED-CD145DA92E9E}" srcOrd="1" destOrd="0" presId="urn:microsoft.com/office/officeart/2008/layout/LinedList"/>
    <dgm:cxn modelId="{060AE8ED-50FC-4D1C-AA6B-7CA5D9D25FE5}" type="presParOf" srcId="{B5CBFB14-7911-4E97-BF69-9B5F0AAA1315}" destId="{056C771E-2184-4A34-B5AD-13A811A9D391}" srcOrd="4" destOrd="0" presId="urn:microsoft.com/office/officeart/2008/layout/LinedList"/>
    <dgm:cxn modelId="{FD1C46C3-2B36-4D6B-B9A5-9FF4EBEE21E5}" type="presParOf" srcId="{B5CBFB14-7911-4E97-BF69-9B5F0AAA1315}" destId="{7709AF7F-5559-4D1C-82BE-A3AEA10695A5}" srcOrd="5" destOrd="0" presId="urn:microsoft.com/office/officeart/2008/layout/LinedList"/>
    <dgm:cxn modelId="{46504753-BA00-40B7-87F7-4EF071276AD5}" type="presParOf" srcId="{7709AF7F-5559-4D1C-82BE-A3AEA10695A5}" destId="{54A7BCF5-9C1D-46E3-9137-D2560D7C2098}" srcOrd="0" destOrd="0" presId="urn:microsoft.com/office/officeart/2008/layout/LinedList"/>
    <dgm:cxn modelId="{2950F44E-E05E-41A0-AEAE-71067ABCB020}" type="presParOf" srcId="{7709AF7F-5559-4D1C-82BE-A3AEA10695A5}" destId="{A090CE1A-BF32-42F8-B504-CD26EBDE3D0D}" srcOrd="1" destOrd="0" presId="urn:microsoft.com/office/officeart/2008/layout/LinedList"/>
    <dgm:cxn modelId="{9F560F26-27A2-42E6-AA2A-A6F3D4BB78D0}" type="presParOf" srcId="{B5CBFB14-7911-4E97-BF69-9B5F0AAA1315}" destId="{E48CC288-8924-4C33-AFE4-A130ED34400D}" srcOrd="6" destOrd="0" presId="urn:microsoft.com/office/officeart/2008/layout/LinedList"/>
    <dgm:cxn modelId="{1A12F298-58DB-4402-AD50-B95699538821}" type="presParOf" srcId="{B5CBFB14-7911-4E97-BF69-9B5F0AAA1315}" destId="{94D4AC5A-DB8F-4FDC-AB93-C1705FA4672A}" srcOrd="7" destOrd="0" presId="urn:microsoft.com/office/officeart/2008/layout/LinedList"/>
    <dgm:cxn modelId="{D3F2E9FB-8D91-450C-A7EC-D35B50A6F012}" type="presParOf" srcId="{94D4AC5A-DB8F-4FDC-AB93-C1705FA4672A}" destId="{73A39D14-7573-4B3C-ACC1-72B5E5EB2BB7}" srcOrd="0" destOrd="0" presId="urn:microsoft.com/office/officeart/2008/layout/LinedList"/>
    <dgm:cxn modelId="{2D0B2ADC-242B-423D-B0E7-2E32D0630FFA}" type="presParOf" srcId="{94D4AC5A-DB8F-4FDC-AB93-C1705FA4672A}" destId="{F6904923-57C8-471F-8D6D-1C758C19ED3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A3C2C2-25F7-46E2-A080-00C716C2E745}"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AFC76FE-B941-471A-A2E7-5BDC07C83139}">
      <dgm:prSet/>
      <dgm:spPr/>
      <dgm:t>
        <a:bodyPr/>
        <a:lstStyle/>
        <a:p>
          <a:r>
            <a:rPr lang="nb-NO"/>
            <a:t>General </a:t>
          </a:r>
          <a:endParaRPr lang="en-US"/>
        </a:p>
      </dgm:t>
    </dgm:pt>
    <dgm:pt modelId="{A8C56C78-FC60-4015-B857-4B94236D835E}" type="parTrans" cxnId="{4BEBDD73-A37A-429E-BEAE-A1F2306C64AC}">
      <dgm:prSet/>
      <dgm:spPr/>
      <dgm:t>
        <a:bodyPr/>
        <a:lstStyle/>
        <a:p>
          <a:endParaRPr lang="en-US"/>
        </a:p>
      </dgm:t>
    </dgm:pt>
    <dgm:pt modelId="{B9201B61-6BA0-480E-BCA8-A104883E3F08}" type="sibTrans" cxnId="{4BEBDD73-A37A-429E-BEAE-A1F2306C64AC}">
      <dgm:prSet/>
      <dgm:spPr/>
      <dgm:t>
        <a:bodyPr/>
        <a:lstStyle/>
        <a:p>
          <a:endParaRPr lang="en-US"/>
        </a:p>
      </dgm:t>
    </dgm:pt>
    <dgm:pt modelId="{7258B3FD-A09A-41AF-A4AA-2FC594C258CB}">
      <dgm:prSet/>
      <dgm:spPr/>
      <dgm:t>
        <a:bodyPr/>
        <a:lstStyle/>
        <a:p>
          <a:r>
            <a:rPr lang="nb-NO"/>
            <a:t>Strong winter warming over Svalbard in recent decades </a:t>
          </a:r>
          <a:endParaRPr lang="en-US"/>
        </a:p>
      </dgm:t>
    </dgm:pt>
    <dgm:pt modelId="{E3D119FD-0344-4544-A2A3-7FC78B6B11D9}" type="parTrans" cxnId="{D764F0EF-7619-4ED0-B125-55BE7B8B529F}">
      <dgm:prSet/>
      <dgm:spPr/>
      <dgm:t>
        <a:bodyPr/>
        <a:lstStyle/>
        <a:p>
          <a:endParaRPr lang="en-US"/>
        </a:p>
      </dgm:t>
    </dgm:pt>
    <dgm:pt modelId="{89A1201E-F7E5-48DE-88CD-9095A7F458AE}" type="sibTrans" cxnId="{D764F0EF-7619-4ED0-B125-55BE7B8B529F}">
      <dgm:prSet/>
      <dgm:spPr/>
      <dgm:t>
        <a:bodyPr/>
        <a:lstStyle/>
        <a:p>
          <a:endParaRPr lang="en-US"/>
        </a:p>
      </dgm:t>
    </dgm:pt>
    <dgm:pt modelId="{0B3F940E-C501-4F73-AD06-315C7958EE9A}">
      <dgm:prSet/>
      <dgm:spPr/>
      <dgm:t>
        <a:bodyPr/>
        <a:lstStyle/>
        <a:p>
          <a:r>
            <a:rPr lang="nb-NO"/>
            <a:t>Increasing total amounts of precipitation (some statistically signnificant, some are not) as well as increasing frequency of extremes – Concistent with increased winter cyclone intensity over the latter half of the 20th century in the northern Atlantic</a:t>
          </a:r>
          <a:endParaRPr lang="en-US"/>
        </a:p>
      </dgm:t>
    </dgm:pt>
    <dgm:pt modelId="{CDADF11B-A484-4D59-83D2-F6B4BAE5ACD4}" type="parTrans" cxnId="{73C3CAA7-B93C-470F-8827-565F4BCF1A64}">
      <dgm:prSet/>
      <dgm:spPr/>
      <dgm:t>
        <a:bodyPr/>
        <a:lstStyle/>
        <a:p>
          <a:endParaRPr lang="en-US"/>
        </a:p>
      </dgm:t>
    </dgm:pt>
    <dgm:pt modelId="{2F26BB4D-635B-439F-A48A-AF4074F2CCB6}" type="sibTrans" cxnId="{73C3CAA7-B93C-470F-8827-565F4BCF1A64}">
      <dgm:prSet/>
      <dgm:spPr/>
      <dgm:t>
        <a:bodyPr/>
        <a:lstStyle/>
        <a:p>
          <a:endParaRPr lang="en-US"/>
        </a:p>
      </dgm:t>
    </dgm:pt>
    <dgm:pt modelId="{52A8D052-F62D-4FF9-9D88-31AA90681047}">
      <dgm:prSet/>
      <dgm:spPr/>
      <dgm:t>
        <a:bodyPr/>
        <a:lstStyle/>
        <a:p>
          <a:r>
            <a:rPr lang="nb-NO"/>
            <a:t>At Spitsbergen </a:t>
          </a:r>
          <a:endParaRPr lang="en-US"/>
        </a:p>
      </dgm:t>
    </dgm:pt>
    <dgm:pt modelId="{0FC0A83A-468E-4D55-9E5E-547F4640C991}" type="parTrans" cxnId="{8D6A8C3B-33FA-4659-AC90-D8DFEDB381B7}">
      <dgm:prSet/>
      <dgm:spPr/>
      <dgm:t>
        <a:bodyPr/>
        <a:lstStyle/>
        <a:p>
          <a:endParaRPr lang="en-US"/>
        </a:p>
      </dgm:t>
    </dgm:pt>
    <dgm:pt modelId="{406D0024-B41F-437D-9069-0D7982C1F295}" type="sibTrans" cxnId="{8D6A8C3B-33FA-4659-AC90-D8DFEDB381B7}">
      <dgm:prSet/>
      <dgm:spPr/>
      <dgm:t>
        <a:bodyPr/>
        <a:lstStyle/>
        <a:p>
          <a:endParaRPr lang="en-US"/>
        </a:p>
      </dgm:t>
    </dgm:pt>
    <dgm:pt modelId="{403DA19F-19E8-4205-B6DF-C980D09F71F3}">
      <dgm:prSet/>
      <dgm:spPr/>
      <dgm:t>
        <a:bodyPr/>
        <a:lstStyle/>
        <a:p>
          <a:r>
            <a:rPr lang="nb-NO" dirty="0" err="1"/>
            <a:t>Only</a:t>
          </a:r>
          <a:r>
            <a:rPr lang="nb-NO" dirty="0"/>
            <a:t> 8 </a:t>
          </a:r>
          <a:r>
            <a:rPr lang="nb-NO" dirty="0" err="1"/>
            <a:t>of</a:t>
          </a:r>
          <a:r>
            <a:rPr lang="nb-NO" dirty="0"/>
            <a:t> 96 tests </a:t>
          </a:r>
          <a:r>
            <a:rPr lang="nb-NO" dirty="0" err="1"/>
            <a:t>revealed</a:t>
          </a:r>
          <a:r>
            <a:rPr lang="nb-NO" dirty="0"/>
            <a:t> </a:t>
          </a:r>
          <a:r>
            <a:rPr lang="nb-NO" dirty="0" err="1"/>
            <a:t>significant</a:t>
          </a:r>
          <a:r>
            <a:rPr lang="nb-NO" dirty="0"/>
            <a:t> trends for </a:t>
          </a:r>
          <a:r>
            <a:rPr lang="nb-NO" dirty="0" err="1"/>
            <a:t>the</a:t>
          </a:r>
          <a:r>
            <a:rPr lang="nb-NO" dirty="0"/>
            <a:t> </a:t>
          </a:r>
          <a:r>
            <a:rPr lang="nb-NO" dirty="0" err="1"/>
            <a:t>extreme</a:t>
          </a:r>
          <a:r>
            <a:rPr lang="nb-NO" dirty="0"/>
            <a:t> </a:t>
          </a:r>
          <a:r>
            <a:rPr lang="nb-NO" dirty="0" err="1"/>
            <a:t>events</a:t>
          </a:r>
          <a:r>
            <a:rPr lang="nb-NO" dirty="0"/>
            <a:t> at NÅ</a:t>
          </a:r>
          <a:endParaRPr lang="en-US" dirty="0"/>
        </a:p>
      </dgm:t>
    </dgm:pt>
    <dgm:pt modelId="{A3E89469-CDD2-4D9D-9BA0-F5B530E48928}" type="parTrans" cxnId="{FEC248EA-97CB-4741-9B44-3F998E9F07DE}">
      <dgm:prSet/>
      <dgm:spPr/>
      <dgm:t>
        <a:bodyPr/>
        <a:lstStyle/>
        <a:p>
          <a:endParaRPr lang="en-US"/>
        </a:p>
      </dgm:t>
    </dgm:pt>
    <dgm:pt modelId="{0DCF5BE2-7D85-41B5-BB75-A221BB883422}" type="sibTrans" cxnId="{FEC248EA-97CB-4741-9B44-3F998E9F07DE}">
      <dgm:prSet/>
      <dgm:spPr/>
      <dgm:t>
        <a:bodyPr/>
        <a:lstStyle/>
        <a:p>
          <a:endParaRPr lang="en-US"/>
        </a:p>
      </dgm:t>
    </dgm:pt>
    <dgm:pt modelId="{0DCC2BF5-B3F6-4F4C-8E8C-837010E21655}">
      <dgm:prSet/>
      <dgm:spPr/>
      <dgm:t>
        <a:bodyPr/>
        <a:lstStyle/>
        <a:p>
          <a:r>
            <a:rPr lang="nb-NO"/>
            <a:t>3 show declinig frequency of extreme events in spring</a:t>
          </a:r>
          <a:endParaRPr lang="en-US"/>
        </a:p>
      </dgm:t>
    </dgm:pt>
    <dgm:pt modelId="{C3AFE25D-5D3A-453E-BE5D-2DF63A925FAF}" type="parTrans" cxnId="{A7E0B4E1-44F4-4AAB-B274-04E152EACDB4}">
      <dgm:prSet/>
      <dgm:spPr/>
      <dgm:t>
        <a:bodyPr/>
        <a:lstStyle/>
        <a:p>
          <a:endParaRPr lang="en-US"/>
        </a:p>
      </dgm:t>
    </dgm:pt>
    <dgm:pt modelId="{0C300FB8-E5F8-417A-AA05-7E38B57ADB65}" type="sibTrans" cxnId="{A7E0B4E1-44F4-4AAB-B274-04E152EACDB4}">
      <dgm:prSet/>
      <dgm:spPr/>
      <dgm:t>
        <a:bodyPr/>
        <a:lstStyle/>
        <a:p>
          <a:endParaRPr lang="en-US"/>
        </a:p>
      </dgm:t>
    </dgm:pt>
    <dgm:pt modelId="{F6AC6328-E9D3-47BC-A0FB-E42EFDF1C802}">
      <dgm:prSet/>
      <dgm:spPr/>
      <dgm:t>
        <a:bodyPr/>
        <a:lstStyle/>
        <a:p>
          <a:r>
            <a:rPr lang="nb-NO" dirty="0"/>
            <a:t>4 show </a:t>
          </a:r>
          <a:r>
            <a:rPr lang="nb-NO" dirty="0" err="1"/>
            <a:t>increased</a:t>
          </a:r>
          <a:r>
            <a:rPr lang="nb-NO" dirty="0"/>
            <a:t> </a:t>
          </a:r>
          <a:r>
            <a:rPr lang="nb-NO" dirty="0" err="1"/>
            <a:t>frequency</a:t>
          </a:r>
          <a:r>
            <a:rPr lang="nb-NO" dirty="0"/>
            <a:t> and total </a:t>
          </a:r>
          <a:r>
            <a:rPr lang="nb-NO" dirty="0" err="1"/>
            <a:t>precip</a:t>
          </a:r>
          <a:r>
            <a:rPr lang="nb-NO" dirty="0"/>
            <a:t> </a:t>
          </a:r>
          <a:r>
            <a:rPr lang="nb-NO" dirty="0" err="1"/>
            <a:t>amout</a:t>
          </a:r>
          <a:r>
            <a:rPr lang="nb-NO" dirty="0"/>
            <a:t> in </a:t>
          </a:r>
          <a:r>
            <a:rPr lang="nb-NO" dirty="0" err="1"/>
            <a:t>winter</a:t>
          </a:r>
          <a:endParaRPr lang="en-US" dirty="0"/>
        </a:p>
      </dgm:t>
    </dgm:pt>
    <dgm:pt modelId="{B9E87819-17B7-4B39-90B9-3F38B7A4CBDE}" type="parTrans" cxnId="{F4F96E6D-611A-4990-BE5A-56408A3A2AF7}">
      <dgm:prSet/>
      <dgm:spPr/>
      <dgm:t>
        <a:bodyPr/>
        <a:lstStyle/>
        <a:p>
          <a:endParaRPr lang="en-US"/>
        </a:p>
      </dgm:t>
    </dgm:pt>
    <dgm:pt modelId="{FBC81C41-153E-41CB-9FF8-4CE487E05709}" type="sibTrans" cxnId="{F4F96E6D-611A-4990-BE5A-56408A3A2AF7}">
      <dgm:prSet/>
      <dgm:spPr/>
      <dgm:t>
        <a:bodyPr/>
        <a:lstStyle/>
        <a:p>
          <a:endParaRPr lang="en-US"/>
        </a:p>
      </dgm:t>
    </dgm:pt>
    <dgm:pt modelId="{C4248B06-259D-4FD5-99B8-BFF3812D81BD}">
      <dgm:prSet/>
      <dgm:spPr/>
      <dgm:t>
        <a:bodyPr/>
        <a:lstStyle/>
        <a:p>
          <a:r>
            <a:rPr lang="nb-NO"/>
            <a:t>For both frequency and intensity, no trend was significant for all stations</a:t>
          </a:r>
          <a:endParaRPr lang="en-US"/>
        </a:p>
      </dgm:t>
    </dgm:pt>
    <dgm:pt modelId="{272FFBB8-BD87-4565-A5E0-0B50977DD49A}" type="parTrans" cxnId="{CB9C3240-5714-40DF-99A7-5209C5656E14}">
      <dgm:prSet/>
      <dgm:spPr/>
      <dgm:t>
        <a:bodyPr/>
        <a:lstStyle/>
        <a:p>
          <a:endParaRPr lang="en-US"/>
        </a:p>
      </dgm:t>
    </dgm:pt>
    <dgm:pt modelId="{7A10A52E-DCD7-449A-AE6D-DCB202E9EB68}" type="sibTrans" cxnId="{CB9C3240-5714-40DF-99A7-5209C5656E14}">
      <dgm:prSet/>
      <dgm:spPr/>
      <dgm:t>
        <a:bodyPr/>
        <a:lstStyle/>
        <a:p>
          <a:endParaRPr lang="en-US"/>
        </a:p>
      </dgm:t>
    </dgm:pt>
    <dgm:pt modelId="{B142B624-082A-4432-82FC-D4126F097EDD}">
      <dgm:prSet/>
      <dgm:spPr/>
      <dgm:t>
        <a:bodyPr/>
        <a:lstStyle/>
        <a:p>
          <a:r>
            <a:rPr lang="nb-NO"/>
            <a:t>These are low numbers, might even be random</a:t>
          </a:r>
          <a:endParaRPr lang="en-US"/>
        </a:p>
      </dgm:t>
    </dgm:pt>
    <dgm:pt modelId="{B1F1087A-8382-467E-8129-DB409FAE827C}" type="parTrans" cxnId="{E4340A71-1A34-4B19-B2B9-89C9829B96C2}">
      <dgm:prSet/>
      <dgm:spPr/>
      <dgm:t>
        <a:bodyPr/>
        <a:lstStyle/>
        <a:p>
          <a:endParaRPr lang="en-US"/>
        </a:p>
      </dgm:t>
    </dgm:pt>
    <dgm:pt modelId="{F823092B-7BE2-4A57-99F8-89A69D866180}" type="sibTrans" cxnId="{E4340A71-1A34-4B19-B2B9-89C9829B96C2}">
      <dgm:prSet/>
      <dgm:spPr/>
      <dgm:t>
        <a:bodyPr/>
        <a:lstStyle/>
        <a:p>
          <a:endParaRPr lang="en-US"/>
        </a:p>
      </dgm:t>
    </dgm:pt>
    <dgm:pt modelId="{5ED4B181-0287-4260-87B7-B02D12E56EA0}" type="pres">
      <dgm:prSet presAssocID="{CAA3C2C2-25F7-46E2-A080-00C716C2E745}" presName="linear" presStyleCnt="0">
        <dgm:presLayoutVars>
          <dgm:animLvl val="lvl"/>
          <dgm:resizeHandles val="exact"/>
        </dgm:presLayoutVars>
      </dgm:prSet>
      <dgm:spPr/>
    </dgm:pt>
    <dgm:pt modelId="{DDD39AB1-A674-4DE4-B4B4-969631933C95}" type="pres">
      <dgm:prSet presAssocID="{2AFC76FE-B941-471A-A2E7-5BDC07C83139}" presName="parentText" presStyleLbl="node1" presStyleIdx="0" presStyleCnt="2">
        <dgm:presLayoutVars>
          <dgm:chMax val="0"/>
          <dgm:bulletEnabled val="1"/>
        </dgm:presLayoutVars>
      </dgm:prSet>
      <dgm:spPr/>
    </dgm:pt>
    <dgm:pt modelId="{300FEF3A-A382-4CB1-87B8-1D259D5D62EB}" type="pres">
      <dgm:prSet presAssocID="{2AFC76FE-B941-471A-A2E7-5BDC07C83139}" presName="childText" presStyleLbl="revTx" presStyleIdx="0" presStyleCnt="2">
        <dgm:presLayoutVars>
          <dgm:bulletEnabled val="1"/>
        </dgm:presLayoutVars>
      </dgm:prSet>
      <dgm:spPr/>
    </dgm:pt>
    <dgm:pt modelId="{C5917D15-82C1-48EE-BE1F-85AE7BB08B42}" type="pres">
      <dgm:prSet presAssocID="{52A8D052-F62D-4FF9-9D88-31AA90681047}" presName="parentText" presStyleLbl="node1" presStyleIdx="1" presStyleCnt="2">
        <dgm:presLayoutVars>
          <dgm:chMax val="0"/>
          <dgm:bulletEnabled val="1"/>
        </dgm:presLayoutVars>
      </dgm:prSet>
      <dgm:spPr/>
    </dgm:pt>
    <dgm:pt modelId="{DCC0F53E-7B29-4F26-AE59-4103C91A0C68}" type="pres">
      <dgm:prSet presAssocID="{52A8D052-F62D-4FF9-9D88-31AA90681047}" presName="childText" presStyleLbl="revTx" presStyleIdx="1" presStyleCnt="2">
        <dgm:presLayoutVars>
          <dgm:bulletEnabled val="1"/>
        </dgm:presLayoutVars>
      </dgm:prSet>
      <dgm:spPr/>
    </dgm:pt>
  </dgm:ptLst>
  <dgm:cxnLst>
    <dgm:cxn modelId="{D83DEE25-8A68-49D0-8702-F4CF6E32B944}" type="presOf" srcId="{C4248B06-259D-4FD5-99B8-BFF3812D81BD}" destId="{DCC0F53E-7B29-4F26-AE59-4103C91A0C68}" srcOrd="0" destOrd="3" presId="urn:microsoft.com/office/officeart/2005/8/layout/vList2"/>
    <dgm:cxn modelId="{9994382C-039A-4084-AE4B-FED6386E4913}" type="presOf" srcId="{CAA3C2C2-25F7-46E2-A080-00C716C2E745}" destId="{5ED4B181-0287-4260-87B7-B02D12E56EA0}" srcOrd="0" destOrd="0" presId="urn:microsoft.com/office/officeart/2005/8/layout/vList2"/>
    <dgm:cxn modelId="{D6AE372F-CE4C-4547-94F6-3B82B19EC077}" type="presOf" srcId="{0DCC2BF5-B3F6-4F4C-8E8C-837010E21655}" destId="{DCC0F53E-7B29-4F26-AE59-4103C91A0C68}" srcOrd="0" destOrd="1" presId="urn:microsoft.com/office/officeart/2005/8/layout/vList2"/>
    <dgm:cxn modelId="{8D6A8C3B-33FA-4659-AC90-D8DFEDB381B7}" srcId="{CAA3C2C2-25F7-46E2-A080-00C716C2E745}" destId="{52A8D052-F62D-4FF9-9D88-31AA90681047}" srcOrd="1" destOrd="0" parTransId="{0FC0A83A-468E-4D55-9E5E-547F4640C991}" sibTransId="{406D0024-B41F-437D-9069-0D7982C1F295}"/>
    <dgm:cxn modelId="{CB9C3240-5714-40DF-99A7-5209C5656E14}" srcId="{52A8D052-F62D-4FF9-9D88-31AA90681047}" destId="{C4248B06-259D-4FD5-99B8-BFF3812D81BD}" srcOrd="1" destOrd="0" parTransId="{272FFBB8-BD87-4565-A5E0-0B50977DD49A}" sibTransId="{7A10A52E-DCD7-449A-AE6D-DCB202E9EB68}"/>
    <dgm:cxn modelId="{F4F96E6D-611A-4990-BE5A-56408A3A2AF7}" srcId="{403DA19F-19E8-4205-B6DF-C980D09F71F3}" destId="{F6AC6328-E9D3-47BC-A0FB-E42EFDF1C802}" srcOrd="1" destOrd="0" parTransId="{B9E87819-17B7-4B39-90B9-3F38B7A4CBDE}" sibTransId="{FBC81C41-153E-41CB-9FF8-4CE487E05709}"/>
    <dgm:cxn modelId="{E4340A71-1A34-4B19-B2B9-89C9829B96C2}" srcId="{52A8D052-F62D-4FF9-9D88-31AA90681047}" destId="{B142B624-082A-4432-82FC-D4126F097EDD}" srcOrd="2" destOrd="0" parTransId="{B1F1087A-8382-467E-8129-DB409FAE827C}" sibTransId="{F823092B-7BE2-4A57-99F8-89A69D866180}"/>
    <dgm:cxn modelId="{4BEBDD73-A37A-429E-BEAE-A1F2306C64AC}" srcId="{CAA3C2C2-25F7-46E2-A080-00C716C2E745}" destId="{2AFC76FE-B941-471A-A2E7-5BDC07C83139}" srcOrd="0" destOrd="0" parTransId="{A8C56C78-FC60-4015-B857-4B94236D835E}" sibTransId="{B9201B61-6BA0-480E-BCA8-A104883E3F08}"/>
    <dgm:cxn modelId="{EA161D54-42A5-4D45-9F0A-E4BB549A40E0}" type="presOf" srcId="{F6AC6328-E9D3-47BC-A0FB-E42EFDF1C802}" destId="{DCC0F53E-7B29-4F26-AE59-4103C91A0C68}" srcOrd="0" destOrd="2" presId="urn:microsoft.com/office/officeart/2005/8/layout/vList2"/>
    <dgm:cxn modelId="{B301DD87-2ED9-497B-8334-CC1D64B5936D}" type="presOf" srcId="{403DA19F-19E8-4205-B6DF-C980D09F71F3}" destId="{DCC0F53E-7B29-4F26-AE59-4103C91A0C68}" srcOrd="0" destOrd="0" presId="urn:microsoft.com/office/officeart/2005/8/layout/vList2"/>
    <dgm:cxn modelId="{95C468A3-619C-47C6-8A46-D7D07D598372}" type="presOf" srcId="{52A8D052-F62D-4FF9-9D88-31AA90681047}" destId="{C5917D15-82C1-48EE-BE1F-85AE7BB08B42}" srcOrd="0" destOrd="0" presId="urn:microsoft.com/office/officeart/2005/8/layout/vList2"/>
    <dgm:cxn modelId="{73C3CAA7-B93C-470F-8827-565F4BCF1A64}" srcId="{2AFC76FE-B941-471A-A2E7-5BDC07C83139}" destId="{0B3F940E-C501-4F73-AD06-315C7958EE9A}" srcOrd="1" destOrd="0" parTransId="{CDADF11B-A484-4D59-83D2-F6B4BAE5ACD4}" sibTransId="{2F26BB4D-635B-439F-A48A-AF4074F2CCB6}"/>
    <dgm:cxn modelId="{6F1FF7BF-02C1-468E-9389-62C477416151}" type="presOf" srcId="{2AFC76FE-B941-471A-A2E7-5BDC07C83139}" destId="{DDD39AB1-A674-4DE4-B4B4-969631933C95}" srcOrd="0" destOrd="0" presId="urn:microsoft.com/office/officeart/2005/8/layout/vList2"/>
    <dgm:cxn modelId="{4259F2DB-4FBF-4EB2-9B0D-33D0E505B865}" type="presOf" srcId="{B142B624-082A-4432-82FC-D4126F097EDD}" destId="{DCC0F53E-7B29-4F26-AE59-4103C91A0C68}" srcOrd="0" destOrd="4" presId="urn:microsoft.com/office/officeart/2005/8/layout/vList2"/>
    <dgm:cxn modelId="{A7E0B4E1-44F4-4AAB-B274-04E152EACDB4}" srcId="{403DA19F-19E8-4205-B6DF-C980D09F71F3}" destId="{0DCC2BF5-B3F6-4F4C-8E8C-837010E21655}" srcOrd="0" destOrd="0" parTransId="{C3AFE25D-5D3A-453E-BE5D-2DF63A925FAF}" sibTransId="{0C300FB8-E5F8-417A-AA05-7E38B57ADB65}"/>
    <dgm:cxn modelId="{926955E7-B88C-4288-9CDF-147A314DF347}" type="presOf" srcId="{7258B3FD-A09A-41AF-A4AA-2FC594C258CB}" destId="{300FEF3A-A382-4CB1-87B8-1D259D5D62EB}" srcOrd="0" destOrd="0" presId="urn:microsoft.com/office/officeart/2005/8/layout/vList2"/>
    <dgm:cxn modelId="{E79621E9-D2FA-4BF3-9994-EE07BA1031B9}" type="presOf" srcId="{0B3F940E-C501-4F73-AD06-315C7958EE9A}" destId="{300FEF3A-A382-4CB1-87B8-1D259D5D62EB}" srcOrd="0" destOrd="1" presId="urn:microsoft.com/office/officeart/2005/8/layout/vList2"/>
    <dgm:cxn modelId="{FEC248EA-97CB-4741-9B44-3F998E9F07DE}" srcId="{52A8D052-F62D-4FF9-9D88-31AA90681047}" destId="{403DA19F-19E8-4205-B6DF-C980D09F71F3}" srcOrd="0" destOrd="0" parTransId="{A3E89469-CDD2-4D9D-9BA0-F5B530E48928}" sibTransId="{0DCF5BE2-7D85-41B5-BB75-A221BB883422}"/>
    <dgm:cxn modelId="{D764F0EF-7619-4ED0-B125-55BE7B8B529F}" srcId="{2AFC76FE-B941-471A-A2E7-5BDC07C83139}" destId="{7258B3FD-A09A-41AF-A4AA-2FC594C258CB}" srcOrd="0" destOrd="0" parTransId="{E3D119FD-0344-4544-A2A3-7FC78B6B11D9}" sibTransId="{89A1201E-F7E5-48DE-88CD-9095A7F458AE}"/>
    <dgm:cxn modelId="{3303675A-E807-4417-90B6-D84293594306}" type="presParOf" srcId="{5ED4B181-0287-4260-87B7-B02D12E56EA0}" destId="{DDD39AB1-A674-4DE4-B4B4-969631933C95}" srcOrd="0" destOrd="0" presId="urn:microsoft.com/office/officeart/2005/8/layout/vList2"/>
    <dgm:cxn modelId="{5023CE82-BE64-464A-ADCA-76CA27E99F02}" type="presParOf" srcId="{5ED4B181-0287-4260-87B7-B02D12E56EA0}" destId="{300FEF3A-A382-4CB1-87B8-1D259D5D62EB}" srcOrd="1" destOrd="0" presId="urn:microsoft.com/office/officeart/2005/8/layout/vList2"/>
    <dgm:cxn modelId="{F836B85A-2544-4A32-B061-79453A8B59F3}" type="presParOf" srcId="{5ED4B181-0287-4260-87B7-B02D12E56EA0}" destId="{C5917D15-82C1-48EE-BE1F-85AE7BB08B42}" srcOrd="2" destOrd="0" presId="urn:microsoft.com/office/officeart/2005/8/layout/vList2"/>
    <dgm:cxn modelId="{E2CE496F-0BBA-482A-B326-E03DC1981D98}" type="presParOf" srcId="{5ED4B181-0287-4260-87B7-B02D12E56EA0}" destId="{DCC0F53E-7B29-4F26-AE59-4103C91A0C6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84B5AB-4E91-489B-B9F8-FACF52F14CC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1242294-B3BF-40FA-AE18-173989CDA744}">
      <dgm:prSet/>
      <dgm:spPr/>
      <dgm:t>
        <a:bodyPr/>
        <a:lstStyle/>
        <a:p>
          <a:r>
            <a:rPr lang="nb-NO"/>
            <a:t>Despite frequent cyclone activity, very modest precipitation extreme at Svalbard </a:t>
          </a:r>
          <a:endParaRPr lang="en-US"/>
        </a:p>
      </dgm:t>
    </dgm:pt>
    <dgm:pt modelId="{1CA7F8FD-8078-4751-92D6-F72177923181}" type="parTrans" cxnId="{0ABC1D1C-FDB6-4C22-9001-46EBD549D819}">
      <dgm:prSet/>
      <dgm:spPr/>
      <dgm:t>
        <a:bodyPr/>
        <a:lstStyle/>
        <a:p>
          <a:endParaRPr lang="en-US"/>
        </a:p>
      </dgm:t>
    </dgm:pt>
    <dgm:pt modelId="{6D0F5C97-5B4C-40FB-B780-61737D855E8F}" type="sibTrans" cxnId="{0ABC1D1C-FDB6-4C22-9001-46EBD549D819}">
      <dgm:prSet/>
      <dgm:spPr/>
      <dgm:t>
        <a:bodyPr/>
        <a:lstStyle/>
        <a:p>
          <a:endParaRPr lang="en-US"/>
        </a:p>
      </dgm:t>
    </dgm:pt>
    <dgm:pt modelId="{4719686C-4EF1-42A8-A98C-B5BAF3A298FE}">
      <dgm:prSet/>
      <dgm:spPr/>
      <dgm:t>
        <a:bodyPr/>
        <a:lstStyle/>
        <a:p>
          <a:r>
            <a:rPr lang="nb-NO" dirty="0"/>
            <a:t>Svalbard is </a:t>
          </a:r>
          <a:r>
            <a:rPr lang="nb-NO" dirty="0" err="1"/>
            <a:t>located</a:t>
          </a:r>
          <a:r>
            <a:rPr lang="nb-NO" dirty="0"/>
            <a:t> at </a:t>
          </a:r>
          <a:r>
            <a:rPr lang="nb-NO" dirty="0" err="1"/>
            <a:t>the</a:t>
          </a:r>
          <a:r>
            <a:rPr lang="nb-NO" dirty="0"/>
            <a:t> </a:t>
          </a:r>
          <a:r>
            <a:rPr lang="nb-NO" dirty="0" err="1"/>
            <a:t>northern</a:t>
          </a:r>
          <a:r>
            <a:rPr lang="nb-NO" dirty="0"/>
            <a:t> end </a:t>
          </a:r>
          <a:r>
            <a:rPr lang="nb-NO" dirty="0" err="1"/>
            <a:t>of</a:t>
          </a:r>
          <a:r>
            <a:rPr lang="nb-NO" dirty="0"/>
            <a:t> </a:t>
          </a:r>
          <a:r>
            <a:rPr lang="nb-NO" dirty="0" err="1"/>
            <a:t>the</a:t>
          </a:r>
          <a:r>
            <a:rPr lang="nb-NO" dirty="0"/>
            <a:t> </a:t>
          </a:r>
          <a:r>
            <a:rPr lang="nb-NO" dirty="0" err="1"/>
            <a:t>atlantic</a:t>
          </a:r>
          <a:r>
            <a:rPr lang="nb-NO" dirty="0"/>
            <a:t> </a:t>
          </a:r>
          <a:r>
            <a:rPr lang="nb-NO" dirty="0" err="1"/>
            <a:t>cyclone</a:t>
          </a:r>
          <a:r>
            <a:rPr lang="nb-NO" dirty="0"/>
            <a:t> </a:t>
          </a:r>
          <a:r>
            <a:rPr lang="nb-NO" dirty="0" err="1"/>
            <a:t>track</a:t>
          </a:r>
          <a:r>
            <a:rPr lang="nb-NO" dirty="0"/>
            <a:t> </a:t>
          </a:r>
          <a:r>
            <a:rPr lang="nb-NO" dirty="0">
              <a:sym typeface="Wingdings" panose="05000000000000000000" pitchFamily="2" charset="2"/>
            </a:rPr>
            <a:t></a:t>
          </a:r>
          <a:r>
            <a:rPr lang="nb-NO" dirty="0"/>
            <a:t> AR </a:t>
          </a:r>
          <a:r>
            <a:rPr lang="nb-NO" dirty="0" err="1"/>
            <a:t>rarely</a:t>
          </a:r>
          <a:r>
            <a:rPr lang="nb-NO" dirty="0"/>
            <a:t> </a:t>
          </a:r>
          <a:r>
            <a:rPr lang="nb-NO" dirty="0" err="1"/>
            <a:t>reaches</a:t>
          </a:r>
          <a:r>
            <a:rPr lang="nb-NO" dirty="0"/>
            <a:t> </a:t>
          </a:r>
          <a:r>
            <a:rPr lang="nb-NO" dirty="0" err="1"/>
            <a:t>the</a:t>
          </a:r>
          <a:r>
            <a:rPr lang="nb-NO" dirty="0"/>
            <a:t> </a:t>
          </a:r>
          <a:r>
            <a:rPr lang="nb-NO" dirty="0" err="1"/>
            <a:t>island</a:t>
          </a:r>
          <a:endParaRPr lang="en-US" dirty="0"/>
        </a:p>
      </dgm:t>
    </dgm:pt>
    <dgm:pt modelId="{D45A3C44-1F27-40F4-9A49-D4097437C130}" type="parTrans" cxnId="{2425ACD1-5280-4A18-988B-6D390C972D58}">
      <dgm:prSet/>
      <dgm:spPr/>
      <dgm:t>
        <a:bodyPr/>
        <a:lstStyle/>
        <a:p>
          <a:endParaRPr lang="en-US"/>
        </a:p>
      </dgm:t>
    </dgm:pt>
    <dgm:pt modelId="{97B2B28A-AE48-4EA0-8C23-5A680BC6C18B}" type="sibTrans" cxnId="{2425ACD1-5280-4A18-988B-6D390C972D58}">
      <dgm:prSet/>
      <dgm:spPr/>
      <dgm:t>
        <a:bodyPr/>
        <a:lstStyle/>
        <a:p>
          <a:endParaRPr lang="en-US"/>
        </a:p>
      </dgm:t>
    </dgm:pt>
    <dgm:pt modelId="{01ACB33C-B42C-4D3C-9780-A2F69EE7ECD2}">
      <dgm:prSet/>
      <dgm:spPr/>
      <dgm:t>
        <a:bodyPr/>
        <a:lstStyle/>
        <a:p>
          <a:r>
            <a:rPr lang="nb-NO" dirty="0" err="1"/>
            <a:t>Southerly</a:t>
          </a:r>
          <a:r>
            <a:rPr lang="nb-NO" dirty="0"/>
            <a:t> </a:t>
          </a:r>
          <a:r>
            <a:rPr lang="nb-NO" dirty="0" err="1"/>
            <a:t>flow</a:t>
          </a:r>
          <a:r>
            <a:rPr lang="nb-NO" dirty="0"/>
            <a:t> </a:t>
          </a:r>
          <a:r>
            <a:rPr lang="nb-NO" dirty="0" err="1"/>
            <a:t>occuring</a:t>
          </a:r>
          <a:r>
            <a:rPr lang="nb-NO" dirty="0"/>
            <a:t> </a:t>
          </a:r>
          <a:r>
            <a:rPr lang="nb-NO"/>
            <a:t>during positive pressure</a:t>
          </a:r>
          <a:r>
            <a:rPr lang="nb-NO" dirty="0"/>
            <a:t> </a:t>
          </a:r>
          <a:r>
            <a:rPr lang="nb-NO" dirty="0" err="1"/>
            <a:t>height</a:t>
          </a:r>
          <a:r>
            <a:rPr lang="nb-NO" dirty="0"/>
            <a:t> </a:t>
          </a:r>
          <a:r>
            <a:rPr lang="nb-NO" dirty="0" err="1"/>
            <a:t>annoalies</a:t>
          </a:r>
          <a:r>
            <a:rPr lang="nb-NO" dirty="0"/>
            <a:t> over Scandinavia and </a:t>
          </a:r>
          <a:r>
            <a:rPr lang="nb-NO" dirty="0" err="1"/>
            <a:t>the</a:t>
          </a:r>
          <a:r>
            <a:rPr lang="nb-NO" dirty="0"/>
            <a:t> Barents Sea, and </a:t>
          </a:r>
          <a:r>
            <a:rPr lang="nb-NO" dirty="0" err="1"/>
            <a:t>negaative</a:t>
          </a:r>
          <a:r>
            <a:rPr lang="nb-NO" dirty="0"/>
            <a:t> </a:t>
          </a:r>
          <a:r>
            <a:rPr lang="nb-NO" dirty="0" err="1"/>
            <a:t>annomalies</a:t>
          </a:r>
          <a:r>
            <a:rPr lang="nb-NO" dirty="0"/>
            <a:t> over </a:t>
          </a:r>
          <a:r>
            <a:rPr lang="nb-NO" dirty="0" err="1"/>
            <a:t>Greenland</a:t>
          </a:r>
          <a:endParaRPr lang="en-US" dirty="0"/>
        </a:p>
      </dgm:t>
    </dgm:pt>
    <dgm:pt modelId="{05343C3D-478D-45D8-80BA-2E38C1D61EDC}" type="parTrans" cxnId="{2217F5C2-3D97-4D7E-8F69-6A3503E26F09}">
      <dgm:prSet/>
      <dgm:spPr/>
      <dgm:t>
        <a:bodyPr/>
        <a:lstStyle/>
        <a:p>
          <a:endParaRPr lang="en-US"/>
        </a:p>
      </dgm:t>
    </dgm:pt>
    <dgm:pt modelId="{7A71A90C-3882-4F8C-A183-64DA4A38EEE5}" type="sibTrans" cxnId="{2217F5C2-3D97-4D7E-8F69-6A3503E26F09}">
      <dgm:prSet/>
      <dgm:spPr/>
      <dgm:t>
        <a:bodyPr/>
        <a:lstStyle/>
        <a:p>
          <a:endParaRPr lang="en-US"/>
        </a:p>
      </dgm:t>
    </dgm:pt>
    <dgm:pt modelId="{0C9FBB93-99A0-496D-B4A4-DCF02DE1387B}">
      <dgm:prSet/>
      <dgm:spPr/>
      <dgm:t>
        <a:bodyPr/>
        <a:lstStyle/>
        <a:p>
          <a:r>
            <a:rPr lang="nb-NO" dirty="0" err="1"/>
            <a:t>Local</a:t>
          </a:r>
          <a:r>
            <a:rPr lang="nb-NO" dirty="0"/>
            <a:t> </a:t>
          </a:r>
          <a:r>
            <a:rPr lang="nb-NO" dirty="0" err="1"/>
            <a:t>topography</a:t>
          </a:r>
          <a:r>
            <a:rPr lang="nb-NO" dirty="0"/>
            <a:t> is VERY </a:t>
          </a:r>
          <a:r>
            <a:rPr lang="nb-NO" dirty="0" err="1"/>
            <a:t>important</a:t>
          </a:r>
          <a:r>
            <a:rPr lang="nb-NO" dirty="0"/>
            <a:t> (</a:t>
          </a:r>
          <a:r>
            <a:rPr lang="nb-NO" dirty="0" err="1"/>
            <a:t>extreme</a:t>
          </a:r>
          <a:r>
            <a:rPr lang="nb-NO" dirty="0"/>
            <a:t> </a:t>
          </a:r>
          <a:r>
            <a:rPr lang="nb-NO" dirty="0" err="1"/>
            <a:t>events</a:t>
          </a:r>
          <a:r>
            <a:rPr lang="nb-NO" dirty="0"/>
            <a:t> at NÅ </a:t>
          </a:r>
          <a:r>
            <a:rPr lang="nb-NO" dirty="0" err="1"/>
            <a:t>often</a:t>
          </a:r>
          <a:r>
            <a:rPr lang="nb-NO" dirty="0"/>
            <a:t> not </a:t>
          </a:r>
          <a:r>
            <a:rPr lang="nb-NO" dirty="0" err="1"/>
            <a:t>recorded</a:t>
          </a:r>
          <a:r>
            <a:rPr lang="nb-NO" dirty="0"/>
            <a:t> at </a:t>
          </a:r>
          <a:r>
            <a:rPr lang="nb-NO" dirty="0" err="1"/>
            <a:t>the</a:t>
          </a:r>
          <a:r>
            <a:rPr lang="nb-NO" dirty="0"/>
            <a:t> </a:t>
          </a:r>
          <a:r>
            <a:rPr lang="nb-NO" dirty="0" err="1"/>
            <a:t>other</a:t>
          </a:r>
          <a:r>
            <a:rPr lang="nb-NO" dirty="0"/>
            <a:t> </a:t>
          </a:r>
          <a:r>
            <a:rPr lang="nb-NO" dirty="0" err="1"/>
            <a:t>stations</a:t>
          </a:r>
          <a:r>
            <a:rPr lang="nb-NO" dirty="0"/>
            <a:t>)</a:t>
          </a:r>
          <a:endParaRPr lang="en-US" dirty="0"/>
        </a:p>
      </dgm:t>
    </dgm:pt>
    <dgm:pt modelId="{44CC15EC-AD52-4DEC-892F-A2BE9793D27C}" type="parTrans" cxnId="{0F1C523B-808F-48D2-BBA7-1F3A2393EA54}">
      <dgm:prSet/>
      <dgm:spPr/>
      <dgm:t>
        <a:bodyPr/>
        <a:lstStyle/>
        <a:p>
          <a:endParaRPr lang="en-US"/>
        </a:p>
      </dgm:t>
    </dgm:pt>
    <dgm:pt modelId="{7CAF6E8B-30A3-4953-98D0-8F4D80452FB9}" type="sibTrans" cxnId="{0F1C523B-808F-48D2-BBA7-1F3A2393EA54}">
      <dgm:prSet/>
      <dgm:spPr/>
      <dgm:t>
        <a:bodyPr/>
        <a:lstStyle/>
        <a:p>
          <a:endParaRPr lang="en-US"/>
        </a:p>
      </dgm:t>
    </dgm:pt>
    <dgm:pt modelId="{1BE58E4A-5491-41BF-9845-B90792CD1AC6}">
      <dgm:prSet/>
      <dgm:spPr/>
      <dgm:t>
        <a:bodyPr/>
        <a:lstStyle/>
        <a:p>
          <a:r>
            <a:rPr lang="nb-NO"/>
            <a:t>No compelling eveindece of temporal trends in extreme precipitation at Spitsbergen </a:t>
          </a:r>
          <a:endParaRPr lang="en-US"/>
        </a:p>
      </dgm:t>
    </dgm:pt>
    <dgm:pt modelId="{0049A4F8-FD9A-48E0-971D-FB9630ACBEA6}" type="parTrans" cxnId="{7D519C88-800E-4649-A051-EE31B47905A4}">
      <dgm:prSet/>
      <dgm:spPr/>
      <dgm:t>
        <a:bodyPr/>
        <a:lstStyle/>
        <a:p>
          <a:endParaRPr lang="en-US"/>
        </a:p>
      </dgm:t>
    </dgm:pt>
    <dgm:pt modelId="{3CBA14DE-ED70-4EF7-98FA-B6C20BB99FAD}" type="sibTrans" cxnId="{7D519C88-800E-4649-A051-EE31B47905A4}">
      <dgm:prSet/>
      <dgm:spPr/>
      <dgm:t>
        <a:bodyPr/>
        <a:lstStyle/>
        <a:p>
          <a:endParaRPr lang="en-US"/>
        </a:p>
      </dgm:t>
    </dgm:pt>
    <dgm:pt modelId="{C84DBFF7-9F22-449C-A742-E6FE56021D16}">
      <dgm:prSet/>
      <dgm:spPr/>
      <dgm:t>
        <a:bodyPr/>
        <a:lstStyle/>
        <a:p>
          <a:r>
            <a:rPr lang="nb-NO" dirty="0" err="1"/>
            <a:t>Understanding</a:t>
          </a:r>
          <a:r>
            <a:rPr lang="nb-NO" dirty="0"/>
            <a:t> AR </a:t>
          </a:r>
          <a:r>
            <a:rPr lang="nb-NO" dirty="0" err="1"/>
            <a:t>may</a:t>
          </a:r>
          <a:r>
            <a:rPr lang="nb-NO" dirty="0"/>
            <a:t> be </a:t>
          </a:r>
          <a:r>
            <a:rPr lang="nb-NO" dirty="0" err="1"/>
            <a:t>key</a:t>
          </a:r>
          <a:r>
            <a:rPr lang="nb-NO" dirty="0"/>
            <a:t> to understand </a:t>
          </a:r>
          <a:r>
            <a:rPr lang="nb-NO" dirty="0" err="1"/>
            <a:t>furure</a:t>
          </a:r>
          <a:r>
            <a:rPr lang="nb-NO" dirty="0"/>
            <a:t> Arctic </a:t>
          </a:r>
          <a:r>
            <a:rPr lang="nb-NO" dirty="0" err="1"/>
            <a:t>extreme</a:t>
          </a:r>
          <a:r>
            <a:rPr lang="nb-NO" dirty="0"/>
            <a:t> </a:t>
          </a:r>
          <a:r>
            <a:rPr lang="nb-NO" dirty="0" err="1"/>
            <a:t>events</a:t>
          </a:r>
          <a:r>
            <a:rPr lang="nb-NO" dirty="0"/>
            <a:t> ?  </a:t>
          </a:r>
          <a:endParaRPr lang="en-US" dirty="0"/>
        </a:p>
      </dgm:t>
    </dgm:pt>
    <dgm:pt modelId="{EF59AA45-0607-4116-84DE-71C29513F227}" type="parTrans" cxnId="{218EE1D6-3F46-4EDF-8726-3235C5620995}">
      <dgm:prSet/>
      <dgm:spPr/>
      <dgm:t>
        <a:bodyPr/>
        <a:lstStyle/>
        <a:p>
          <a:endParaRPr lang="en-US"/>
        </a:p>
      </dgm:t>
    </dgm:pt>
    <dgm:pt modelId="{97EA66BA-BCFC-45C8-8E3A-9E32E2246202}" type="sibTrans" cxnId="{218EE1D6-3F46-4EDF-8726-3235C5620995}">
      <dgm:prSet/>
      <dgm:spPr/>
      <dgm:t>
        <a:bodyPr/>
        <a:lstStyle/>
        <a:p>
          <a:endParaRPr lang="en-US"/>
        </a:p>
      </dgm:t>
    </dgm:pt>
    <dgm:pt modelId="{6F908A17-FC95-4075-AA4C-B72AF1E57697}" type="pres">
      <dgm:prSet presAssocID="{9684B5AB-4E91-489B-B9F8-FACF52F14CC7}" presName="root" presStyleCnt="0">
        <dgm:presLayoutVars>
          <dgm:dir/>
          <dgm:resizeHandles val="exact"/>
        </dgm:presLayoutVars>
      </dgm:prSet>
      <dgm:spPr/>
    </dgm:pt>
    <dgm:pt modelId="{C5608E95-5CAA-4E6A-806B-8B7BF379AF72}" type="pres">
      <dgm:prSet presAssocID="{9684B5AB-4E91-489B-B9F8-FACF52F14CC7}" presName="container" presStyleCnt="0">
        <dgm:presLayoutVars>
          <dgm:dir/>
          <dgm:resizeHandles val="exact"/>
        </dgm:presLayoutVars>
      </dgm:prSet>
      <dgm:spPr/>
    </dgm:pt>
    <dgm:pt modelId="{FB92AB02-AD87-409C-A716-E0B7663AB38F}" type="pres">
      <dgm:prSet presAssocID="{61242294-B3BF-40FA-AE18-173989CDA744}" presName="compNode" presStyleCnt="0"/>
      <dgm:spPr/>
    </dgm:pt>
    <dgm:pt modelId="{AFA540E8-18B1-42EE-97E5-C4CB8CD3E53E}" type="pres">
      <dgm:prSet presAssocID="{61242294-B3BF-40FA-AE18-173989CDA744}" presName="iconBgRect" presStyleLbl="bgShp" presStyleIdx="0" presStyleCnt="6"/>
      <dgm:spPr/>
    </dgm:pt>
    <dgm:pt modelId="{2B8A2752-4BE4-4765-8FB5-6B0C4BE3463B}" type="pres">
      <dgm:prSet presAssocID="{61242294-B3BF-40FA-AE18-173989CDA74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gn"/>
        </a:ext>
      </dgm:extLst>
    </dgm:pt>
    <dgm:pt modelId="{C77AEA6B-E571-4B86-B503-3FBEB903FBF1}" type="pres">
      <dgm:prSet presAssocID="{61242294-B3BF-40FA-AE18-173989CDA744}" presName="spaceRect" presStyleCnt="0"/>
      <dgm:spPr/>
    </dgm:pt>
    <dgm:pt modelId="{1E00FC27-6349-47A6-B655-BF66378F13F1}" type="pres">
      <dgm:prSet presAssocID="{61242294-B3BF-40FA-AE18-173989CDA744}" presName="textRect" presStyleLbl="revTx" presStyleIdx="0" presStyleCnt="6">
        <dgm:presLayoutVars>
          <dgm:chMax val="1"/>
          <dgm:chPref val="1"/>
        </dgm:presLayoutVars>
      </dgm:prSet>
      <dgm:spPr/>
    </dgm:pt>
    <dgm:pt modelId="{418B5559-C6B7-4CE6-90CD-2D43CF6C9C1C}" type="pres">
      <dgm:prSet presAssocID="{6D0F5C97-5B4C-40FB-B780-61737D855E8F}" presName="sibTrans" presStyleLbl="sibTrans2D1" presStyleIdx="0" presStyleCnt="0"/>
      <dgm:spPr/>
    </dgm:pt>
    <dgm:pt modelId="{72AF0D0E-08C8-4911-B029-A09FB85C204F}" type="pres">
      <dgm:prSet presAssocID="{4719686C-4EF1-42A8-A98C-B5BAF3A298FE}" presName="compNode" presStyleCnt="0"/>
      <dgm:spPr/>
    </dgm:pt>
    <dgm:pt modelId="{BC9056B0-3785-44F7-8356-D21789CB1C35}" type="pres">
      <dgm:prSet presAssocID="{4719686C-4EF1-42A8-A98C-B5BAF3A298FE}" presName="iconBgRect" presStyleLbl="bgShp" presStyleIdx="1" presStyleCnt="6"/>
      <dgm:spPr/>
    </dgm:pt>
    <dgm:pt modelId="{07BC37E0-CE9F-4379-82C3-D545E52D0BDA}" type="pres">
      <dgm:prSet presAssocID="{4719686C-4EF1-42A8-A98C-B5BAF3A298F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lobus med Amerika"/>
        </a:ext>
      </dgm:extLst>
    </dgm:pt>
    <dgm:pt modelId="{22B24C0C-1283-48A6-BF6D-047C334E760E}" type="pres">
      <dgm:prSet presAssocID="{4719686C-4EF1-42A8-A98C-B5BAF3A298FE}" presName="spaceRect" presStyleCnt="0"/>
      <dgm:spPr/>
    </dgm:pt>
    <dgm:pt modelId="{EE62BCC0-3AAB-49CE-A546-3C874C3D4CE8}" type="pres">
      <dgm:prSet presAssocID="{4719686C-4EF1-42A8-A98C-B5BAF3A298FE}" presName="textRect" presStyleLbl="revTx" presStyleIdx="1" presStyleCnt="6">
        <dgm:presLayoutVars>
          <dgm:chMax val="1"/>
          <dgm:chPref val="1"/>
        </dgm:presLayoutVars>
      </dgm:prSet>
      <dgm:spPr/>
    </dgm:pt>
    <dgm:pt modelId="{7B9305BD-684E-44F8-BAA6-5D91B00CE80F}" type="pres">
      <dgm:prSet presAssocID="{97B2B28A-AE48-4EA0-8C23-5A680BC6C18B}" presName="sibTrans" presStyleLbl="sibTrans2D1" presStyleIdx="0" presStyleCnt="0"/>
      <dgm:spPr/>
    </dgm:pt>
    <dgm:pt modelId="{CDE384C5-916D-453E-BBED-FE5E2146FE0D}" type="pres">
      <dgm:prSet presAssocID="{01ACB33C-B42C-4D3C-9780-A2F69EE7ECD2}" presName="compNode" presStyleCnt="0"/>
      <dgm:spPr/>
    </dgm:pt>
    <dgm:pt modelId="{A97B4A2F-068E-4AFA-B342-E0E7E282920A}" type="pres">
      <dgm:prSet presAssocID="{01ACB33C-B42C-4D3C-9780-A2F69EE7ECD2}" presName="iconBgRect" presStyleLbl="bgShp" presStyleIdx="2" presStyleCnt="6"/>
      <dgm:spPr/>
    </dgm:pt>
    <dgm:pt modelId="{B2BCED8E-79F2-4A36-B11A-696A85922F9C}" type="pres">
      <dgm:prSet presAssocID="{01ACB33C-B42C-4D3C-9780-A2F69EE7ECD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0228D525-71D0-4AF6-B2CE-CDCEAD8ECEDC}" type="pres">
      <dgm:prSet presAssocID="{01ACB33C-B42C-4D3C-9780-A2F69EE7ECD2}" presName="spaceRect" presStyleCnt="0"/>
      <dgm:spPr/>
    </dgm:pt>
    <dgm:pt modelId="{6E348D17-9F74-4576-AF13-38A927306055}" type="pres">
      <dgm:prSet presAssocID="{01ACB33C-B42C-4D3C-9780-A2F69EE7ECD2}" presName="textRect" presStyleLbl="revTx" presStyleIdx="2" presStyleCnt="6">
        <dgm:presLayoutVars>
          <dgm:chMax val="1"/>
          <dgm:chPref val="1"/>
        </dgm:presLayoutVars>
      </dgm:prSet>
      <dgm:spPr/>
    </dgm:pt>
    <dgm:pt modelId="{2700BBA9-6E0A-4E1C-B655-EB5433697982}" type="pres">
      <dgm:prSet presAssocID="{7A71A90C-3882-4F8C-A183-64DA4A38EEE5}" presName="sibTrans" presStyleLbl="sibTrans2D1" presStyleIdx="0" presStyleCnt="0"/>
      <dgm:spPr/>
    </dgm:pt>
    <dgm:pt modelId="{F48837EA-F5B6-40C4-A2B5-D2BC89B408E2}" type="pres">
      <dgm:prSet presAssocID="{0C9FBB93-99A0-496D-B4A4-DCF02DE1387B}" presName="compNode" presStyleCnt="0"/>
      <dgm:spPr/>
    </dgm:pt>
    <dgm:pt modelId="{3BFB33F3-71A8-45E0-8F31-2C9B4DFB3195}" type="pres">
      <dgm:prSet presAssocID="{0C9FBB93-99A0-496D-B4A4-DCF02DE1387B}" presName="iconBgRect" presStyleLbl="bgShp" presStyleIdx="3" presStyleCnt="6"/>
      <dgm:spPr/>
    </dgm:pt>
    <dgm:pt modelId="{D6E62A9D-6F35-483F-A71A-6719F0BB002C}" type="pres">
      <dgm:prSet presAssocID="{0C9FBB93-99A0-496D-B4A4-DCF02DE1387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Fjell"/>
        </a:ext>
      </dgm:extLst>
    </dgm:pt>
    <dgm:pt modelId="{FF84DECB-703A-41BB-9F2B-60C90ED87F5F}" type="pres">
      <dgm:prSet presAssocID="{0C9FBB93-99A0-496D-B4A4-DCF02DE1387B}" presName="spaceRect" presStyleCnt="0"/>
      <dgm:spPr/>
    </dgm:pt>
    <dgm:pt modelId="{C0B4A24A-339B-4B23-8059-94B0A1925625}" type="pres">
      <dgm:prSet presAssocID="{0C9FBB93-99A0-496D-B4A4-DCF02DE1387B}" presName="textRect" presStyleLbl="revTx" presStyleIdx="3" presStyleCnt="6">
        <dgm:presLayoutVars>
          <dgm:chMax val="1"/>
          <dgm:chPref val="1"/>
        </dgm:presLayoutVars>
      </dgm:prSet>
      <dgm:spPr/>
    </dgm:pt>
    <dgm:pt modelId="{8EB9B9E6-2350-4E82-8723-B83A1208B8C1}" type="pres">
      <dgm:prSet presAssocID="{7CAF6E8B-30A3-4953-98D0-8F4D80452FB9}" presName="sibTrans" presStyleLbl="sibTrans2D1" presStyleIdx="0" presStyleCnt="0"/>
      <dgm:spPr/>
    </dgm:pt>
    <dgm:pt modelId="{325EE7F5-4F01-4A7E-B25E-FA88EEC27250}" type="pres">
      <dgm:prSet presAssocID="{1BE58E4A-5491-41BF-9845-B90792CD1AC6}" presName="compNode" presStyleCnt="0"/>
      <dgm:spPr/>
    </dgm:pt>
    <dgm:pt modelId="{564AA15D-B1FB-45A9-8356-3B6B529E6C19}" type="pres">
      <dgm:prSet presAssocID="{1BE58E4A-5491-41BF-9845-B90792CD1AC6}" presName="iconBgRect" presStyleLbl="bgShp" presStyleIdx="4" presStyleCnt="6"/>
      <dgm:spPr/>
    </dgm:pt>
    <dgm:pt modelId="{FB4093F1-E607-4033-A4EF-554DA183EDE4}" type="pres">
      <dgm:prSet presAssocID="{1BE58E4A-5491-41BF-9845-B90792CD1AC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forskning"/>
        </a:ext>
      </dgm:extLst>
    </dgm:pt>
    <dgm:pt modelId="{9AA43AD5-F7B9-4ABD-A615-78C091D6835C}" type="pres">
      <dgm:prSet presAssocID="{1BE58E4A-5491-41BF-9845-B90792CD1AC6}" presName="spaceRect" presStyleCnt="0"/>
      <dgm:spPr/>
    </dgm:pt>
    <dgm:pt modelId="{ADA96163-7346-4243-B7A4-E2D82BE8837F}" type="pres">
      <dgm:prSet presAssocID="{1BE58E4A-5491-41BF-9845-B90792CD1AC6}" presName="textRect" presStyleLbl="revTx" presStyleIdx="4" presStyleCnt="6">
        <dgm:presLayoutVars>
          <dgm:chMax val="1"/>
          <dgm:chPref val="1"/>
        </dgm:presLayoutVars>
      </dgm:prSet>
      <dgm:spPr/>
    </dgm:pt>
    <dgm:pt modelId="{85E287D4-1DC5-4A40-B7B3-5B3FA4591CA7}" type="pres">
      <dgm:prSet presAssocID="{3CBA14DE-ED70-4EF7-98FA-B6C20BB99FAD}" presName="sibTrans" presStyleLbl="sibTrans2D1" presStyleIdx="0" presStyleCnt="0"/>
      <dgm:spPr/>
    </dgm:pt>
    <dgm:pt modelId="{04AE95DD-E84C-4796-B696-128D78B12939}" type="pres">
      <dgm:prSet presAssocID="{C84DBFF7-9F22-449C-A742-E6FE56021D16}" presName="compNode" presStyleCnt="0"/>
      <dgm:spPr/>
    </dgm:pt>
    <dgm:pt modelId="{67569677-2A46-471A-9D74-2C0FDAF0F121}" type="pres">
      <dgm:prSet presAssocID="{C84DBFF7-9F22-449C-A742-E6FE56021D16}" presName="iconBgRect" presStyleLbl="bgShp" presStyleIdx="5" presStyleCnt="6"/>
      <dgm:spPr/>
    </dgm:pt>
    <dgm:pt modelId="{09A113C8-64BA-45A0-AA33-B1DB42F63BDA}" type="pres">
      <dgm:prSet presAssocID="{C84DBFF7-9F22-449C-A742-E6FE56021D1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Spørsmålstegn"/>
        </a:ext>
      </dgm:extLst>
    </dgm:pt>
    <dgm:pt modelId="{A7B5FF20-151D-4950-88D6-6F395D5EB6A1}" type="pres">
      <dgm:prSet presAssocID="{C84DBFF7-9F22-449C-A742-E6FE56021D16}" presName="spaceRect" presStyleCnt="0"/>
      <dgm:spPr/>
    </dgm:pt>
    <dgm:pt modelId="{080AAA01-EA5B-4F82-9446-03034FE37D70}" type="pres">
      <dgm:prSet presAssocID="{C84DBFF7-9F22-449C-A742-E6FE56021D16}" presName="textRect" presStyleLbl="revTx" presStyleIdx="5" presStyleCnt="6">
        <dgm:presLayoutVars>
          <dgm:chMax val="1"/>
          <dgm:chPref val="1"/>
        </dgm:presLayoutVars>
      </dgm:prSet>
      <dgm:spPr/>
    </dgm:pt>
  </dgm:ptLst>
  <dgm:cxnLst>
    <dgm:cxn modelId="{25DA520F-C208-4DFB-95EF-C4EF33C07ED3}" type="presOf" srcId="{7CAF6E8B-30A3-4953-98D0-8F4D80452FB9}" destId="{8EB9B9E6-2350-4E82-8723-B83A1208B8C1}" srcOrd="0" destOrd="0" presId="urn:microsoft.com/office/officeart/2018/2/layout/IconCircleList"/>
    <dgm:cxn modelId="{0ABC1D1C-FDB6-4C22-9001-46EBD549D819}" srcId="{9684B5AB-4E91-489B-B9F8-FACF52F14CC7}" destId="{61242294-B3BF-40FA-AE18-173989CDA744}" srcOrd="0" destOrd="0" parTransId="{1CA7F8FD-8078-4751-92D6-F72177923181}" sibTransId="{6D0F5C97-5B4C-40FB-B780-61737D855E8F}"/>
    <dgm:cxn modelId="{6FBCE923-3B06-400B-83C2-7A473C8D5F31}" type="presOf" srcId="{61242294-B3BF-40FA-AE18-173989CDA744}" destId="{1E00FC27-6349-47A6-B655-BF66378F13F1}" srcOrd="0" destOrd="0" presId="urn:microsoft.com/office/officeart/2018/2/layout/IconCircleList"/>
    <dgm:cxn modelId="{FC0B112A-A35C-4A38-BF9B-D519CCC55E1C}" type="presOf" srcId="{7A71A90C-3882-4F8C-A183-64DA4A38EEE5}" destId="{2700BBA9-6E0A-4E1C-B655-EB5433697982}" srcOrd="0" destOrd="0" presId="urn:microsoft.com/office/officeart/2018/2/layout/IconCircleList"/>
    <dgm:cxn modelId="{0F1C523B-808F-48D2-BBA7-1F3A2393EA54}" srcId="{9684B5AB-4E91-489B-B9F8-FACF52F14CC7}" destId="{0C9FBB93-99A0-496D-B4A4-DCF02DE1387B}" srcOrd="3" destOrd="0" parTransId="{44CC15EC-AD52-4DEC-892F-A2BE9793D27C}" sibTransId="{7CAF6E8B-30A3-4953-98D0-8F4D80452FB9}"/>
    <dgm:cxn modelId="{1515F43E-98EE-4620-A1B0-A660DE5CF698}" type="presOf" srcId="{6D0F5C97-5B4C-40FB-B780-61737D855E8F}" destId="{418B5559-C6B7-4CE6-90CD-2D43CF6C9C1C}" srcOrd="0" destOrd="0" presId="urn:microsoft.com/office/officeart/2018/2/layout/IconCircleList"/>
    <dgm:cxn modelId="{4B5A0469-A258-4E8A-B889-8D35C804BFDC}" type="presOf" srcId="{01ACB33C-B42C-4D3C-9780-A2F69EE7ECD2}" destId="{6E348D17-9F74-4576-AF13-38A927306055}" srcOrd="0" destOrd="0" presId="urn:microsoft.com/office/officeart/2018/2/layout/IconCircleList"/>
    <dgm:cxn modelId="{EDFB606E-953B-49A7-915C-A0B2A329DD49}" type="presOf" srcId="{1BE58E4A-5491-41BF-9845-B90792CD1AC6}" destId="{ADA96163-7346-4243-B7A4-E2D82BE8837F}" srcOrd="0" destOrd="0" presId="urn:microsoft.com/office/officeart/2018/2/layout/IconCircleList"/>
    <dgm:cxn modelId="{7D519C88-800E-4649-A051-EE31B47905A4}" srcId="{9684B5AB-4E91-489B-B9F8-FACF52F14CC7}" destId="{1BE58E4A-5491-41BF-9845-B90792CD1AC6}" srcOrd="4" destOrd="0" parTransId="{0049A4F8-FD9A-48E0-971D-FB9630ACBEA6}" sibTransId="{3CBA14DE-ED70-4EF7-98FA-B6C20BB99FAD}"/>
    <dgm:cxn modelId="{542181AA-21DE-44AE-AAC2-A4EF6B1AC680}" type="presOf" srcId="{9684B5AB-4E91-489B-B9F8-FACF52F14CC7}" destId="{6F908A17-FC95-4075-AA4C-B72AF1E57697}" srcOrd="0" destOrd="0" presId="urn:microsoft.com/office/officeart/2018/2/layout/IconCircleList"/>
    <dgm:cxn modelId="{2217F5C2-3D97-4D7E-8F69-6A3503E26F09}" srcId="{9684B5AB-4E91-489B-B9F8-FACF52F14CC7}" destId="{01ACB33C-B42C-4D3C-9780-A2F69EE7ECD2}" srcOrd="2" destOrd="0" parTransId="{05343C3D-478D-45D8-80BA-2E38C1D61EDC}" sibTransId="{7A71A90C-3882-4F8C-A183-64DA4A38EEE5}"/>
    <dgm:cxn modelId="{39C8DDC3-5CB0-4A57-BB04-DF14C13F3ECD}" type="presOf" srcId="{3CBA14DE-ED70-4EF7-98FA-B6C20BB99FAD}" destId="{85E287D4-1DC5-4A40-B7B3-5B3FA4591CA7}" srcOrd="0" destOrd="0" presId="urn:microsoft.com/office/officeart/2018/2/layout/IconCircleList"/>
    <dgm:cxn modelId="{6BB7CACD-2DB4-45D9-8DDC-71AC71A73368}" type="presOf" srcId="{4719686C-4EF1-42A8-A98C-B5BAF3A298FE}" destId="{EE62BCC0-3AAB-49CE-A546-3C874C3D4CE8}" srcOrd="0" destOrd="0" presId="urn:microsoft.com/office/officeart/2018/2/layout/IconCircleList"/>
    <dgm:cxn modelId="{0529F8CD-5438-407E-8577-7D8D70D9FA27}" type="presOf" srcId="{C84DBFF7-9F22-449C-A742-E6FE56021D16}" destId="{080AAA01-EA5B-4F82-9446-03034FE37D70}" srcOrd="0" destOrd="0" presId="urn:microsoft.com/office/officeart/2018/2/layout/IconCircleList"/>
    <dgm:cxn modelId="{2425ACD1-5280-4A18-988B-6D390C972D58}" srcId="{9684B5AB-4E91-489B-B9F8-FACF52F14CC7}" destId="{4719686C-4EF1-42A8-A98C-B5BAF3A298FE}" srcOrd="1" destOrd="0" parTransId="{D45A3C44-1F27-40F4-9A49-D4097437C130}" sibTransId="{97B2B28A-AE48-4EA0-8C23-5A680BC6C18B}"/>
    <dgm:cxn modelId="{218EE1D6-3F46-4EDF-8726-3235C5620995}" srcId="{9684B5AB-4E91-489B-B9F8-FACF52F14CC7}" destId="{C84DBFF7-9F22-449C-A742-E6FE56021D16}" srcOrd="5" destOrd="0" parTransId="{EF59AA45-0607-4116-84DE-71C29513F227}" sibTransId="{97EA66BA-BCFC-45C8-8E3A-9E32E2246202}"/>
    <dgm:cxn modelId="{E0C0E3DE-6036-4552-A5A4-0D94FA9691A3}" type="presOf" srcId="{0C9FBB93-99A0-496D-B4A4-DCF02DE1387B}" destId="{C0B4A24A-339B-4B23-8059-94B0A1925625}" srcOrd="0" destOrd="0" presId="urn:microsoft.com/office/officeart/2018/2/layout/IconCircleList"/>
    <dgm:cxn modelId="{5861F9F1-EDAD-470A-8AB6-19AE5488C79A}" type="presOf" srcId="{97B2B28A-AE48-4EA0-8C23-5A680BC6C18B}" destId="{7B9305BD-684E-44F8-BAA6-5D91B00CE80F}" srcOrd="0" destOrd="0" presId="urn:microsoft.com/office/officeart/2018/2/layout/IconCircleList"/>
    <dgm:cxn modelId="{B135D407-F2F4-4361-8CFC-7DE41176B234}" type="presParOf" srcId="{6F908A17-FC95-4075-AA4C-B72AF1E57697}" destId="{C5608E95-5CAA-4E6A-806B-8B7BF379AF72}" srcOrd="0" destOrd="0" presId="urn:microsoft.com/office/officeart/2018/2/layout/IconCircleList"/>
    <dgm:cxn modelId="{89D15558-3972-4368-A29F-0143D07E3324}" type="presParOf" srcId="{C5608E95-5CAA-4E6A-806B-8B7BF379AF72}" destId="{FB92AB02-AD87-409C-A716-E0B7663AB38F}" srcOrd="0" destOrd="0" presId="urn:microsoft.com/office/officeart/2018/2/layout/IconCircleList"/>
    <dgm:cxn modelId="{A89594F0-38EE-4679-925B-B0AEF66EE80F}" type="presParOf" srcId="{FB92AB02-AD87-409C-A716-E0B7663AB38F}" destId="{AFA540E8-18B1-42EE-97E5-C4CB8CD3E53E}" srcOrd="0" destOrd="0" presId="urn:microsoft.com/office/officeart/2018/2/layout/IconCircleList"/>
    <dgm:cxn modelId="{5E4874DF-50A4-4F38-8D22-FFF07138A076}" type="presParOf" srcId="{FB92AB02-AD87-409C-A716-E0B7663AB38F}" destId="{2B8A2752-4BE4-4765-8FB5-6B0C4BE3463B}" srcOrd="1" destOrd="0" presId="urn:microsoft.com/office/officeart/2018/2/layout/IconCircleList"/>
    <dgm:cxn modelId="{D0609E6B-3074-4B3F-8063-3C9D4B07D6D2}" type="presParOf" srcId="{FB92AB02-AD87-409C-A716-E0B7663AB38F}" destId="{C77AEA6B-E571-4B86-B503-3FBEB903FBF1}" srcOrd="2" destOrd="0" presId="urn:microsoft.com/office/officeart/2018/2/layout/IconCircleList"/>
    <dgm:cxn modelId="{7C484D97-FA34-4254-9503-AEDBB8679495}" type="presParOf" srcId="{FB92AB02-AD87-409C-A716-E0B7663AB38F}" destId="{1E00FC27-6349-47A6-B655-BF66378F13F1}" srcOrd="3" destOrd="0" presId="urn:microsoft.com/office/officeart/2018/2/layout/IconCircleList"/>
    <dgm:cxn modelId="{B857A3A9-4583-4B18-8140-817361B5523F}" type="presParOf" srcId="{C5608E95-5CAA-4E6A-806B-8B7BF379AF72}" destId="{418B5559-C6B7-4CE6-90CD-2D43CF6C9C1C}" srcOrd="1" destOrd="0" presId="urn:microsoft.com/office/officeart/2018/2/layout/IconCircleList"/>
    <dgm:cxn modelId="{903F0117-28A0-49A0-807B-CF8286AEAE5A}" type="presParOf" srcId="{C5608E95-5CAA-4E6A-806B-8B7BF379AF72}" destId="{72AF0D0E-08C8-4911-B029-A09FB85C204F}" srcOrd="2" destOrd="0" presId="urn:microsoft.com/office/officeart/2018/2/layout/IconCircleList"/>
    <dgm:cxn modelId="{E3F52AAF-604E-47F5-9192-AE36A0ACC6CA}" type="presParOf" srcId="{72AF0D0E-08C8-4911-B029-A09FB85C204F}" destId="{BC9056B0-3785-44F7-8356-D21789CB1C35}" srcOrd="0" destOrd="0" presId="urn:microsoft.com/office/officeart/2018/2/layout/IconCircleList"/>
    <dgm:cxn modelId="{3104059A-656D-450C-84E4-F0762B329AEC}" type="presParOf" srcId="{72AF0D0E-08C8-4911-B029-A09FB85C204F}" destId="{07BC37E0-CE9F-4379-82C3-D545E52D0BDA}" srcOrd="1" destOrd="0" presId="urn:microsoft.com/office/officeart/2018/2/layout/IconCircleList"/>
    <dgm:cxn modelId="{F6236E0D-F98C-493E-84A1-16CE6C970506}" type="presParOf" srcId="{72AF0D0E-08C8-4911-B029-A09FB85C204F}" destId="{22B24C0C-1283-48A6-BF6D-047C334E760E}" srcOrd="2" destOrd="0" presId="urn:microsoft.com/office/officeart/2018/2/layout/IconCircleList"/>
    <dgm:cxn modelId="{2A572052-2BAB-4E03-B59C-B4CE66ABC0E6}" type="presParOf" srcId="{72AF0D0E-08C8-4911-B029-A09FB85C204F}" destId="{EE62BCC0-3AAB-49CE-A546-3C874C3D4CE8}" srcOrd="3" destOrd="0" presId="urn:microsoft.com/office/officeart/2018/2/layout/IconCircleList"/>
    <dgm:cxn modelId="{E619FAAC-893B-4332-A006-AC804CE06770}" type="presParOf" srcId="{C5608E95-5CAA-4E6A-806B-8B7BF379AF72}" destId="{7B9305BD-684E-44F8-BAA6-5D91B00CE80F}" srcOrd="3" destOrd="0" presId="urn:microsoft.com/office/officeart/2018/2/layout/IconCircleList"/>
    <dgm:cxn modelId="{67D6C834-4F4E-4319-8DAA-310147645674}" type="presParOf" srcId="{C5608E95-5CAA-4E6A-806B-8B7BF379AF72}" destId="{CDE384C5-916D-453E-BBED-FE5E2146FE0D}" srcOrd="4" destOrd="0" presId="urn:microsoft.com/office/officeart/2018/2/layout/IconCircleList"/>
    <dgm:cxn modelId="{5E7D9C1B-4190-4744-8C0F-1E1DCD40CB39}" type="presParOf" srcId="{CDE384C5-916D-453E-BBED-FE5E2146FE0D}" destId="{A97B4A2F-068E-4AFA-B342-E0E7E282920A}" srcOrd="0" destOrd="0" presId="urn:microsoft.com/office/officeart/2018/2/layout/IconCircleList"/>
    <dgm:cxn modelId="{9647E7EE-29CB-45B7-88AC-23A2EB3677E7}" type="presParOf" srcId="{CDE384C5-916D-453E-BBED-FE5E2146FE0D}" destId="{B2BCED8E-79F2-4A36-B11A-696A85922F9C}" srcOrd="1" destOrd="0" presId="urn:microsoft.com/office/officeart/2018/2/layout/IconCircleList"/>
    <dgm:cxn modelId="{71E8FE91-EEDE-4D3C-9462-AC1BF886CECA}" type="presParOf" srcId="{CDE384C5-916D-453E-BBED-FE5E2146FE0D}" destId="{0228D525-71D0-4AF6-B2CE-CDCEAD8ECEDC}" srcOrd="2" destOrd="0" presId="urn:microsoft.com/office/officeart/2018/2/layout/IconCircleList"/>
    <dgm:cxn modelId="{B1ED238C-B4AF-46A3-88BA-287C22ED6AB7}" type="presParOf" srcId="{CDE384C5-916D-453E-BBED-FE5E2146FE0D}" destId="{6E348D17-9F74-4576-AF13-38A927306055}" srcOrd="3" destOrd="0" presId="urn:microsoft.com/office/officeart/2018/2/layout/IconCircleList"/>
    <dgm:cxn modelId="{66E89DF3-55E3-4FAD-BBDB-C8E348E04408}" type="presParOf" srcId="{C5608E95-5CAA-4E6A-806B-8B7BF379AF72}" destId="{2700BBA9-6E0A-4E1C-B655-EB5433697982}" srcOrd="5" destOrd="0" presId="urn:microsoft.com/office/officeart/2018/2/layout/IconCircleList"/>
    <dgm:cxn modelId="{1808760B-4BD6-40D9-92D9-0A199216B29A}" type="presParOf" srcId="{C5608E95-5CAA-4E6A-806B-8B7BF379AF72}" destId="{F48837EA-F5B6-40C4-A2B5-D2BC89B408E2}" srcOrd="6" destOrd="0" presId="urn:microsoft.com/office/officeart/2018/2/layout/IconCircleList"/>
    <dgm:cxn modelId="{52423B7C-4F56-44DF-9C1F-EE823DAF3826}" type="presParOf" srcId="{F48837EA-F5B6-40C4-A2B5-D2BC89B408E2}" destId="{3BFB33F3-71A8-45E0-8F31-2C9B4DFB3195}" srcOrd="0" destOrd="0" presId="urn:microsoft.com/office/officeart/2018/2/layout/IconCircleList"/>
    <dgm:cxn modelId="{1BE2424C-751E-4A2D-B7E0-6998FEE39764}" type="presParOf" srcId="{F48837EA-F5B6-40C4-A2B5-D2BC89B408E2}" destId="{D6E62A9D-6F35-483F-A71A-6719F0BB002C}" srcOrd="1" destOrd="0" presId="urn:microsoft.com/office/officeart/2018/2/layout/IconCircleList"/>
    <dgm:cxn modelId="{004348EE-FC14-46E8-A686-6CB7196BFE18}" type="presParOf" srcId="{F48837EA-F5B6-40C4-A2B5-D2BC89B408E2}" destId="{FF84DECB-703A-41BB-9F2B-60C90ED87F5F}" srcOrd="2" destOrd="0" presId="urn:microsoft.com/office/officeart/2018/2/layout/IconCircleList"/>
    <dgm:cxn modelId="{7ABB2E80-F443-470B-91AC-DDA7EE177D90}" type="presParOf" srcId="{F48837EA-F5B6-40C4-A2B5-D2BC89B408E2}" destId="{C0B4A24A-339B-4B23-8059-94B0A1925625}" srcOrd="3" destOrd="0" presId="urn:microsoft.com/office/officeart/2018/2/layout/IconCircleList"/>
    <dgm:cxn modelId="{3FCDC9D3-60F9-4256-A37C-EDB247441100}" type="presParOf" srcId="{C5608E95-5CAA-4E6A-806B-8B7BF379AF72}" destId="{8EB9B9E6-2350-4E82-8723-B83A1208B8C1}" srcOrd="7" destOrd="0" presId="urn:microsoft.com/office/officeart/2018/2/layout/IconCircleList"/>
    <dgm:cxn modelId="{4CA36A4E-BA6C-426B-88E3-C24FD23AA95F}" type="presParOf" srcId="{C5608E95-5CAA-4E6A-806B-8B7BF379AF72}" destId="{325EE7F5-4F01-4A7E-B25E-FA88EEC27250}" srcOrd="8" destOrd="0" presId="urn:microsoft.com/office/officeart/2018/2/layout/IconCircleList"/>
    <dgm:cxn modelId="{86E67526-A916-4790-B87B-15AA9F6867E9}" type="presParOf" srcId="{325EE7F5-4F01-4A7E-B25E-FA88EEC27250}" destId="{564AA15D-B1FB-45A9-8356-3B6B529E6C19}" srcOrd="0" destOrd="0" presId="urn:microsoft.com/office/officeart/2018/2/layout/IconCircleList"/>
    <dgm:cxn modelId="{7DF990D9-427D-491F-B1BD-9C3D0B3ED109}" type="presParOf" srcId="{325EE7F5-4F01-4A7E-B25E-FA88EEC27250}" destId="{FB4093F1-E607-4033-A4EF-554DA183EDE4}" srcOrd="1" destOrd="0" presId="urn:microsoft.com/office/officeart/2018/2/layout/IconCircleList"/>
    <dgm:cxn modelId="{0FCE8EC5-DCE0-4CD4-A074-FC8A512F0F97}" type="presParOf" srcId="{325EE7F5-4F01-4A7E-B25E-FA88EEC27250}" destId="{9AA43AD5-F7B9-4ABD-A615-78C091D6835C}" srcOrd="2" destOrd="0" presId="urn:microsoft.com/office/officeart/2018/2/layout/IconCircleList"/>
    <dgm:cxn modelId="{C210B98D-9D6D-4B08-B0A3-F154B21BBAF9}" type="presParOf" srcId="{325EE7F5-4F01-4A7E-B25E-FA88EEC27250}" destId="{ADA96163-7346-4243-B7A4-E2D82BE8837F}" srcOrd="3" destOrd="0" presId="urn:microsoft.com/office/officeart/2018/2/layout/IconCircleList"/>
    <dgm:cxn modelId="{44C9ECF4-31FA-44F0-9C41-E942ACCB821E}" type="presParOf" srcId="{C5608E95-5CAA-4E6A-806B-8B7BF379AF72}" destId="{85E287D4-1DC5-4A40-B7B3-5B3FA4591CA7}" srcOrd="9" destOrd="0" presId="urn:microsoft.com/office/officeart/2018/2/layout/IconCircleList"/>
    <dgm:cxn modelId="{8A3D7CC3-DE3B-4D17-AC5F-03EB2F8332B6}" type="presParOf" srcId="{C5608E95-5CAA-4E6A-806B-8B7BF379AF72}" destId="{04AE95DD-E84C-4796-B696-128D78B12939}" srcOrd="10" destOrd="0" presId="urn:microsoft.com/office/officeart/2018/2/layout/IconCircleList"/>
    <dgm:cxn modelId="{3724349F-4366-44A8-861E-C7D9CE6C94E0}" type="presParOf" srcId="{04AE95DD-E84C-4796-B696-128D78B12939}" destId="{67569677-2A46-471A-9D74-2C0FDAF0F121}" srcOrd="0" destOrd="0" presId="urn:microsoft.com/office/officeart/2018/2/layout/IconCircleList"/>
    <dgm:cxn modelId="{820E8C8A-BC7E-4DE7-85DB-A840C224BC4B}" type="presParOf" srcId="{04AE95DD-E84C-4796-B696-128D78B12939}" destId="{09A113C8-64BA-45A0-AA33-B1DB42F63BDA}" srcOrd="1" destOrd="0" presId="urn:microsoft.com/office/officeart/2018/2/layout/IconCircleList"/>
    <dgm:cxn modelId="{9FC4CC50-ABB2-4CE7-BE84-76A717EBAC65}" type="presParOf" srcId="{04AE95DD-E84C-4796-B696-128D78B12939}" destId="{A7B5FF20-151D-4950-88D6-6F395D5EB6A1}" srcOrd="2" destOrd="0" presId="urn:microsoft.com/office/officeart/2018/2/layout/IconCircleList"/>
    <dgm:cxn modelId="{689391DB-552E-44D8-9C64-FF9DCEABF964}" type="presParOf" srcId="{04AE95DD-E84C-4796-B696-128D78B12939}" destId="{080AAA01-EA5B-4F82-9446-03034FE37D7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DA19B-61E5-40DF-B440-D931E98D6C4C}">
      <dsp:nvSpPr>
        <dsp:cNvPr id="0" name=""/>
        <dsp:cNvSpPr/>
      </dsp:nvSpPr>
      <dsp:spPr>
        <a:xfrm>
          <a:off x="0" y="393"/>
          <a:ext cx="6046132" cy="541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BB307B-472F-4328-8C32-DE44A03D9A45}">
      <dsp:nvSpPr>
        <dsp:cNvPr id="0" name=""/>
        <dsp:cNvSpPr/>
      </dsp:nvSpPr>
      <dsp:spPr>
        <a:xfrm>
          <a:off x="163886" y="122292"/>
          <a:ext cx="297975" cy="297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96B4DD-A814-4995-BAA2-8CAEF2DFB388}">
      <dsp:nvSpPr>
        <dsp:cNvPr id="0" name=""/>
        <dsp:cNvSpPr/>
      </dsp:nvSpPr>
      <dsp:spPr>
        <a:xfrm>
          <a:off x="625748" y="393"/>
          <a:ext cx="5420384" cy="54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38" tIns="57338" rIns="57338" bIns="57338" numCol="1" spcCol="1270" anchor="ctr" anchorCtr="0">
          <a:noAutofit/>
        </a:bodyPr>
        <a:lstStyle/>
        <a:p>
          <a:pPr marL="0" lvl="0" indent="0" algn="l" defTabSz="711200">
            <a:lnSpc>
              <a:spcPct val="90000"/>
            </a:lnSpc>
            <a:spcBef>
              <a:spcPct val="0"/>
            </a:spcBef>
            <a:spcAft>
              <a:spcPct val="35000"/>
            </a:spcAft>
            <a:buNone/>
          </a:pPr>
          <a:r>
            <a:rPr lang="nb-NO" sz="1600" kern="1200"/>
            <a:t>Introduction </a:t>
          </a:r>
          <a:endParaRPr lang="en-US" sz="1600" kern="1200"/>
        </a:p>
      </dsp:txBody>
      <dsp:txXfrm>
        <a:off x="625748" y="393"/>
        <a:ext cx="5420384" cy="541773"/>
      </dsp:txXfrm>
    </dsp:sp>
    <dsp:sp modelId="{BE8506B1-A672-4610-8394-02D3EC3CA4FF}">
      <dsp:nvSpPr>
        <dsp:cNvPr id="0" name=""/>
        <dsp:cNvSpPr/>
      </dsp:nvSpPr>
      <dsp:spPr>
        <a:xfrm>
          <a:off x="0" y="677611"/>
          <a:ext cx="6046132" cy="541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E9A7B-48EC-4F4A-AA0B-2DF80388E8E0}">
      <dsp:nvSpPr>
        <dsp:cNvPr id="0" name=""/>
        <dsp:cNvSpPr/>
      </dsp:nvSpPr>
      <dsp:spPr>
        <a:xfrm>
          <a:off x="163886" y="799510"/>
          <a:ext cx="297975" cy="2979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475417-1851-4056-8C48-EBA7386BCED0}">
      <dsp:nvSpPr>
        <dsp:cNvPr id="0" name=""/>
        <dsp:cNvSpPr/>
      </dsp:nvSpPr>
      <dsp:spPr>
        <a:xfrm>
          <a:off x="625748" y="677611"/>
          <a:ext cx="5420384" cy="54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38" tIns="57338" rIns="57338" bIns="57338" numCol="1" spcCol="1270" anchor="ctr" anchorCtr="0">
          <a:noAutofit/>
        </a:bodyPr>
        <a:lstStyle/>
        <a:p>
          <a:pPr marL="0" lvl="0" indent="0" algn="l" defTabSz="711200">
            <a:lnSpc>
              <a:spcPct val="90000"/>
            </a:lnSpc>
            <a:spcBef>
              <a:spcPct val="0"/>
            </a:spcBef>
            <a:spcAft>
              <a:spcPct val="35000"/>
            </a:spcAft>
            <a:buNone/>
          </a:pPr>
          <a:r>
            <a:rPr lang="nb-NO" sz="1600" kern="1200"/>
            <a:t>Location </a:t>
          </a:r>
          <a:endParaRPr lang="en-US" sz="1600" kern="1200"/>
        </a:p>
      </dsp:txBody>
      <dsp:txXfrm>
        <a:off x="625748" y="677611"/>
        <a:ext cx="5420384" cy="541773"/>
      </dsp:txXfrm>
    </dsp:sp>
    <dsp:sp modelId="{6656B356-4DB9-41F9-9114-AD39EDB6A856}">
      <dsp:nvSpPr>
        <dsp:cNvPr id="0" name=""/>
        <dsp:cNvSpPr/>
      </dsp:nvSpPr>
      <dsp:spPr>
        <a:xfrm>
          <a:off x="0" y="1354828"/>
          <a:ext cx="6046132" cy="541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76294-8D7B-4497-894A-B2E06C125B84}">
      <dsp:nvSpPr>
        <dsp:cNvPr id="0" name=""/>
        <dsp:cNvSpPr/>
      </dsp:nvSpPr>
      <dsp:spPr>
        <a:xfrm>
          <a:off x="163886" y="1476727"/>
          <a:ext cx="297975" cy="2979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D3D595-DB08-433C-A42E-1E8AB425E5E7}">
      <dsp:nvSpPr>
        <dsp:cNvPr id="0" name=""/>
        <dsp:cNvSpPr/>
      </dsp:nvSpPr>
      <dsp:spPr>
        <a:xfrm>
          <a:off x="625748" y="1354828"/>
          <a:ext cx="5420384" cy="54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38" tIns="57338" rIns="57338" bIns="57338" numCol="1" spcCol="1270" anchor="ctr" anchorCtr="0">
          <a:noAutofit/>
        </a:bodyPr>
        <a:lstStyle/>
        <a:p>
          <a:pPr marL="0" lvl="0" indent="0" algn="l" defTabSz="711200">
            <a:lnSpc>
              <a:spcPct val="90000"/>
            </a:lnSpc>
            <a:spcBef>
              <a:spcPct val="0"/>
            </a:spcBef>
            <a:spcAft>
              <a:spcPct val="35000"/>
            </a:spcAft>
            <a:buNone/>
          </a:pPr>
          <a:r>
            <a:rPr lang="nb-NO" sz="1600" kern="1200" dirty="0"/>
            <a:t>Data – </a:t>
          </a:r>
          <a:r>
            <a:rPr lang="nb-NO" sz="1600" kern="1200" dirty="0" err="1"/>
            <a:t>Observations</a:t>
          </a:r>
          <a:r>
            <a:rPr lang="nb-NO" sz="1600" kern="1200" dirty="0"/>
            <a:t> </a:t>
          </a:r>
          <a:endParaRPr lang="en-US" sz="1600" kern="1200" dirty="0"/>
        </a:p>
      </dsp:txBody>
      <dsp:txXfrm>
        <a:off x="625748" y="1354828"/>
        <a:ext cx="5420384" cy="541773"/>
      </dsp:txXfrm>
    </dsp:sp>
    <dsp:sp modelId="{B7289206-368B-4FFC-8738-83B9F3AEFE5C}">
      <dsp:nvSpPr>
        <dsp:cNvPr id="0" name=""/>
        <dsp:cNvSpPr/>
      </dsp:nvSpPr>
      <dsp:spPr>
        <a:xfrm>
          <a:off x="0" y="2032046"/>
          <a:ext cx="6046132" cy="541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A08882-E458-4B9A-AD0A-57534A7DDEE9}">
      <dsp:nvSpPr>
        <dsp:cNvPr id="0" name=""/>
        <dsp:cNvSpPr/>
      </dsp:nvSpPr>
      <dsp:spPr>
        <a:xfrm>
          <a:off x="163886" y="2153945"/>
          <a:ext cx="297975" cy="2979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D2796F-FB68-4BC1-A4A9-688B39FF5AE7}">
      <dsp:nvSpPr>
        <dsp:cNvPr id="0" name=""/>
        <dsp:cNvSpPr/>
      </dsp:nvSpPr>
      <dsp:spPr>
        <a:xfrm>
          <a:off x="625748" y="2032046"/>
          <a:ext cx="5420384" cy="54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38" tIns="57338" rIns="57338" bIns="57338" numCol="1" spcCol="1270" anchor="ctr" anchorCtr="0">
          <a:noAutofit/>
        </a:bodyPr>
        <a:lstStyle/>
        <a:p>
          <a:pPr marL="0" lvl="0" indent="0" algn="l" defTabSz="711200">
            <a:lnSpc>
              <a:spcPct val="90000"/>
            </a:lnSpc>
            <a:spcBef>
              <a:spcPct val="0"/>
            </a:spcBef>
            <a:spcAft>
              <a:spcPct val="35000"/>
            </a:spcAft>
            <a:buNone/>
          </a:pPr>
          <a:r>
            <a:rPr lang="nb-NO" sz="1600" kern="1200"/>
            <a:t>General Climate </a:t>
          </a:r>
          <a:endParaRPr lang="en-US" sz="1600" kern="1200"/>
        </a:p>
      </dsp:txBody>
      <dsp:txXfrm>
        <a:off x="625748" y="2032046"/>
        <a:ext cx="5420384" cy="541773"/>
      </dsp:txXfrm>
    </dsp:sp>
    <dsp:sp modelId="{201B52AD-D7F0-4833-A788-0749A0B8CEE5}">
      <dsp:nvSpPr>
        <dsp:cNvPr id="0" name=""/>
        <dsp:cNvSpPr/>
      </dsp:nvSpPr>
      <dsp:spPr>
        <a:xfrm>
          <a:off x="0" y="2709263"/>
          <a:ext cx="6046132" cy="541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603319-217E-486E-BF2C-480AF84AB9BB}">
      <dsp:nvSpPr>
        <dsp:cNvPr id="0" name=""/>
        <dsp:cNvSpPr/>
      </dsp:nvSpPr>
      <dsp:spPr>
        <a:xfrm>
          <a:off x="163886" y="2831162"/>
          <a:ext cx="297975" cy="2979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44462A-CB2D-47C5-949E-6CFBDE8CF1F4}">
      <dsp:nvSpPr>
        <dsp:cNvPr id="0" name=""/>
        <dsp:cNvSpPr/>
      </dsp:nvSpPr>
      <dsp:spPr>
        <a:xfrm>
          <a:off x="625748" y="2709263"/>
          <a:ext cx="5420384" cy="54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38" tIns="57338" rIns="57338" bIns="57338" numCol="1" spcCol="1270" anchor="ctr" anchorCtr="0">
          <a:noAutofit/>
        </a:bodyPr>
        <a:lstStyle/>
        <a:p>
          <a:pPr marL="0" lvl="0" indent="0" algn="l" defTabSz="711200">
            <a:lnSpc>
              <a:spcPct val="90000"/>
            </a:lnSpc>
            <a:spcBef>
              <a:spcPct val="0"/>
            </a:spcBef>
            <a:spcAft>
              <a:spcPct val="35000"/>
            </a:spcAft>
            <a:buNone/>
          </a:pPr>
          <a:r>
            <a:rPr lang="nb-NO" sz="1600" kern="1200"/>
            <a:t>Event Statistics and Case Studies</a:t>
          </a:r>
          <a:endParaRPr lang="en-US" sz="1600" kern="1200"/>
        </a:p>
      </dsp:txBody>
      <dsp:txXfrm>
        <a:off x="625748" y="2709263"/>
        <a:ext cx="5420384" cy="541773"/>
      </dsp:txXfrm>
    </dsp:sp>
    <dsp:sp modelId="{ECFCC68C-7A79-4CBF-BCC7-72CA01F2FBA1}">
      <dsp:nvSpPr>
        <dsp:cNvPr id="0" name=""/>
        <dsp:cNvSpPr/>
      </dsp:nvSpPr>
      <dsp:spPr>
        <a:xfrm>
          <a:off x="0" y="3386480"/>
          <a:ext cx="6046132" cy="541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8015B-D6BE-4AE9-9F6E-5941CB0A6BD6}">
      <dsp:nvSpPr>
        <dsp:cNvPr id="0" name=""/>
        <dsp:cNvSpPr/>
      </dsp:nvSpPr>
      <dsp:spPr>
        <a:xfrm>
          <a:off x="163886" y="3508380"/>
          <a:ext cx="297975" cy="2979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F64ED4-7482-43AA-B100-FF7ECC94A697}">
      <dsp:nvSpPr>
        <dsp:cNvPr id="0" name=""/>
        <dsp:cNvSpPr/>
      </dsp:nvSpPr>
      <dsp:spPr>
        <a:xfrm>
          <a:off x="625748" y="3386480"/>
          <a:ext cx="5420384" cy="54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38" tIns="57338" rIns="57338" bIns="57338" numCol="1" spcCol="1270" anchor="ctr" anchorCtr="0">
          <a:noAutofit/>
        </a:bodyPr>
        <a:lstStyle/>
        <a:p>
          <a:pPr marL="0" lvl="0" indent="0" algn="l" defTabSz="711200">
            <a:lnSpc>
              <a:spcPct val="90000"/>
            </a:lnSpc>
            <a:spcBef>
              <a:spcPct val="0"/>
            </a:spcBef>
            <a:spcAft>
              <a:spcPct val="35000"/>
            </a:spcAft>
            <a:buNone/>
          </a:pPr>
          <a:r>
            <a:rPr lang="nb-NO" sz="1600" kern="1200" dirty="0" err="1"/>
            <a:t>Composite</a:t>
          </a:r>
          <a:r>
            <a:rPr lang="nb-NO" sz="1600" kern="1200" dirty="0"/>
            <a:t> Analysis </a:t>
          </a:r>
          <a:endParaRPr lang="en-US" sz="1600" kern="1200" dirty="0"/>
        </a:p>
      </dsp:txBody>
      <dsp:txXfrm>
        <a:off x="625748" y="3386480"/>
        <a:ext cx="5420384" cy="541773"/>
      </dsp:txXfrm>
    </dsp:sp>
    <dsp:sp modelId="{B9E48B22-9091-40B2-A167-2B7F28E6F788}">
      <dsp:nvSpPr>
        <dsp:cNvPr id="0" name=""/>
        <dsp:cNvSpPr/>
      </dsp:nvSpPr>
      <dsp:spPr>
        <a:xfrm>
          <a:off x="0" y="4063698"/>
          <a:ext cx="6046132" cy="541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5B944-D807-48B9-826E-E5B2FF2F9F60}">
      <dsp:nvSpPr>
        <dsp:cNvPr id="0" name=""/>
        <dsp:cNvSpPr/>
      </dsp:nvSpPr>
      <dsp:spPr>
        <a:xfrm>
          <a:off x="163886" y="4185597"/>
          <a:ext cx="297975" cy="29797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19E999-21A2-4FF9-B838-F6BC471DEEE0}">
      <dsp:nvSpPr>
        <dsp:cNvPr id="0" name=""/>
        <dsp:cNvSpPr/>
      </dsp:nvSpPr>
      <dsp:spPr>
        <a:xfrm>
          <a:off x="625748" y="4063698"/>
          <a:ext cx="5420384" cy="541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338" tIns="57338" rIns="57338" bIns="57338" numCol="1" spcCol="1270" anchor="ctr" anchorCtr="0">
          <a:noAutofit/>
        </a:bodyPr>
        <a:lstStyle/>
        <a:p>
          <a:pPr marL="0" lvl="0" indent="0" algn="l" defTabSz="711200">
            <a:lnSpc>
              <a:spcPct val="90000"/>
            </a:lnSpc>
            <a:spcBef>
              <a:spcPct val="0"/>
            </a:spcBef>
            <a:spcAft>
              <a:spcPct val="35000"/>
            </a:spcAft>
            <a:buNone/>
          </a:pPr>
          <a:r>
            <a:rPr lang="nb-NO" sz="1600" kern="1200"/>
            <a:t>Conclusion </a:t>
          </a:r>
          <a:endParaRPr lang="en-US" sz="1600" kern="1200"/>
        </a:p>
      </dsp:txBody>
      <dsp:txXfrm>
        <a:off x="625748" y="4063698"/>
        <a:ext cx="5420384" cy="541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D2F78-16F7-4B74-B352-B0F9C68DF81A}">
      <dsp:nvSpPr>
        <dsp:cNvPr id="0" name=""/>
        <dsp:cNvSpPr/>
      </dsp:nvSpPr>
      <dsp:spPr>
        <a:xfrm>
          <a:off x="480949" y="787007"/>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D566DA-EB87-448C-8C69-9884155A5DC2}">
      <dsp:nvSpPr>
        <dsp:cNvPr id="0" name=""/>
        <dsp:cNvSpPr/>
      </dsp:nvSpPr>
      <dsp:spPr>
        <a:xfrm>
          <a:off x="3351" y="1840614"/>
          <a:ext cx="1736718" cy="759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nb-NO" sz="1100" kern="1200"/>
            <a:t>Extratropical cyclone activity in winter </a:t>
          </a:r>
          <a:endParaRPr lang="en-US" sz="1100" kern="1200"/>
        </a:p>
      </dsp:txBody>
      <dsp:txXfrm>
        <a:off x="3351" y="1840614"/>
        <a:ext cx="1736718" cy="759814"/>
      </dsp:txXfrm>
    </dsp:sp>
    <dsp:sp modelId="{A95C9AED-B592-4138-9DD7-A1BE522CE79C}">
      <dsp:nvSpPr>
        <dsp:cNvPr id="0" name=""/>
        <dsp:cNvSpPr/>
      </dsp:nvSpPr>
      <dsp:spPr>
        <a:xfrm>
          <a:off x="2521593" y="787007"/>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03694A-5DB0-46F6-958B-0A9F64582C21}">
      <dsp:nvSpPr>
        <dsp:cNvPr id="0" name=""/>
        <dsp:cNvSpPr/>
      </dsp:nvSpPr>
      <dsp:spPr>
        <a:xfrm>
          <a:off x="2043996" y="1840614"/>
          <a:ext cx="1736718" cy="759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nb-NO" sz="1100" kern="1200"/>
            <a:t>Northern Atlantic is a primary pathway for transport of atmospheric energy into the Arctic</a:t>
          </a:r>
          <a:endParaRPr lang="en-US" sz="1100" kern="1200"/>
        </a:p>
      </dsp:txBody>
      <dsp:txXfrm>
        <a:off x="2043996" y="1840614"/>
        <a:ext cx="1736718" cy="759814"/>
      </dsp:txXfrm>
    </dsp:sp>
    <dsp:sp modelId="{DB90D968-8661-4321-B9C3-91FA2A9159A5}">
      <dsp:nvSpPr>
        <dsp:cNvPr id="0" name=""/>
        <dsp:cNvSpPr/>
      </dsp:nvSpPr>
      <dsp:spPr>
        <a:xfrm>
          <a:off x="4562238" y="787007"/>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0BB037-6666-4ACE-AFAA-787F8B958D9F}">
      <dsp:nvSpPr>
        <dsp:cNvPr id="0" name=""/>
        <dsp:cNvSpPr/>
      </dsp:nvSpPr>
      <dsp:spPr>
        <a:xfrm>
          <a:off x="4084640" y="1840614"/>
          <a:ext cx="1736718" cy="759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nb-NO" sz="1100" kern="1200" dirty="0" err="1"/>
            <a:t>Focusing</a:t>
          </a:r>
          <a:r>
            <a:rPr lang="nb-NO" sz="1100" kern="1200" dirty="0"/>
            <a:t> </a:t>
          </a:r>
          <a:r>
            <a:rPr lang="nb-NO" sz="1100" kern="1200" dirty="0" err="1"/>
            <a:t>on</a:t>
          </a:r>
          <a:r>
            <a:rPr lang="nb-NO" sz="1100" kern="1200" dirty="0"/>
            <a:t> </a:t>
          </a:r>
          <a:r>
            <a:rPr lang="nb-NO" sz="1100" kern="1200" dirty="0" err="1"/>
            <a:t>extreme</a:t>
          </a:r>
          <a:r>
            <a:rPr lang="nb-NO" sz="1100" kern="1200" dirty="0"/>
            <a:t> </a:t>
          </a:r>
          <a:r>
            <a:rPr lang="nb-NO" sz="1100" kern="1200" dirty="0" err="1"/>
            <a:t>daily</a:t>
          </a:r>
          <a:r>
            <a:rPr lang="nb-NO" sz="1100" kern="1200" dirty="0"/>
            <a:t> </a:t>
          </a:r>
          <a:r>
            <a:rPr lang="nb-NO" sz="1100" kern="1200" dirty="0" err="1"/>
            <a:t>precipitation</a:t>
          </a:r>
          <a:r>
            <a:rPr lang="nb-NO" sz="1100" kern="1200" dirty="0"/>
            <a:t> </a:t>
          </a:r>
          <a:r>
            <a:rPr lang="nb-NO" sz="1100" kern="1200" dirty="0" err="1"/>
            <a:t>events</a:t>
          </a:r>
          <a:r>
            <a:rPr lang="nb-NO" sz="1100" kern="1200" dirty="0"/>
            <a:t> at Ny Ålesund </a:t>
          </a:r>
          <a:r>
            <a:rPr lang="nb-NO" sz="1100" kern="1200" dirty="0" err="1"/>
            <a:t>station</a:t>
          </a:r>
          <a:r>
            <a:rPr lang="nb-NO" sz="1100" kern="1200" dirty="0"/>
            <a:t>, </a:t>
          </a:r>
          <a:r>
            <a:rPr lang="nb-NO" sz="1100" kern="1200" dirty="0" err="1"/>
            <a:t>located</a:t>
          </a:r>
          <a:r>
            <a:rPr lang="nb-NO" sz="1100" kern="1200" dirty="0"/>
            <a:t> </a:t>
          </a:r>
          <a:r>
            <a:rPr lang="nb-NO" sz="1100" kern="1200" dirty="0" err="1"/>
            <a:t>on</a:t>
          </a:r>
          <a:r>
            <a:rPr lang="nb-NO" sz="1100" kern="1200" dirty="0"/>
            <a:t> Spitsbergen, </a:t>
          </a:r>
          <a:r>
            <a:rPr lang="nb-NO" sz="1100" kern="1200" dirty="0" err="1"/>
            <a:t>the</a:t>
          </a:r>
          <a:r>
            <a:rPr lang="nb-NO" sz="1100" kern="1200" dirty="0"/>
            <a:t> </a:t>
          </a:r>
          <a:r>
            <a:rPr lang="nb-NO" sz="1100" kern="1200" dirty="0" err="1"/>
            <a:t>largest</a:t>
          </a:r>
          <a:r>
            <a:rPr lang="nb-NO" sz="1100" kern="1200" dirty="0"/>
            <a:t> </a:t>
          </a:r>
          <a:r>
            <a:rPr lang="nb-NO" sz="1100" kern="1200" dirty="0" err="1"/>
            <a:t>island</a:t>
          </a:r>
          <a:r>
            <a:rPr lang="nb-NO" sz="1100" kern="1200" dirty="0"/>
            <a:t> </a:t>
          </a:r>
          <a:r>
            <a:rPr lang="nb-NO" sz="1100" kern="1200" dirty="0" err="1"/>
            <a:t>of</a:t>
          </a:r>
          <a:r>
            <a:rPr lang="nb-NO" sz="1100" kern="1200" dirty="0"/>
            <a:t> Svalbard</a:t>
          </a:r>
          <a:endParaRPr lang="en-US" sz="1100" kern="1200" dirty="0"/>
        </a:p>
      </dsp:txBody>
      <dsp:txXfrm>
        <a:off x="4084640" y="1840614"/>
        <a:ext cx="1736718" cy="759814"/>
      </dsp:txXfrm>
    </dsp:sp>
    <dsp:sp modelId="{513911CB-ED13-4F9D-9ADF-0CED6C76FA2E}">
      <dsp:nvSpPr>
        <dsp:cNvPr id="0" name=""/>
        <dsp:cNvSpPr/>
      </dsp:nvSpPr>
      <dsp:spPr>
        <a:xfrm>
          <a:off x="6602882" y="787007"/>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B7BC1E-44CC-4530-9C86-24144CD7A11E}">
      <dsp:nvSpPr>
        <dsp:cNvPr id="0" name=""/>
        <dsp:cNvSpPr/>
      </dsp:nvSpPr>
      <dsp:spPr>
        <a:xfrm>
          <a:off x="6125285" y="1840614"/>
          <a:ext cx="1736718" cy="759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nb-NO" sz="1100" kern="1200" dirty="0" err="1"/>
            <a:t>Comparison</a:t>
          </a:r>
          <a:r>
            <a:rPr lang="nb-NO" sz="1100" kern="1200" dirty="0"/>
            <a:t> </a:t>
          </a:r>
          <a:r>
            <a:rPr lang="nb-NO" sz="1100" kern="1200" dirty="0" err="1"/>
            <a:t>with</a:t>
          </a:r>
          <a:r>
            <a:rPr lang="nb-NO" sz="1100" kern="1200" dirty="0"/>
            <a:t> </a:t>
          </a:r>
          <a:r>
            <a:rPr lang="nb-NO" sz="1100" kern="1200" dirty="0" err="1"/>
            <a:t>three</a:t>
          </a:r>
          <a:r>
            <a:rPr lang="nb-NO" sz="1100" kern="1200" dirty="0"/>
            <a:t> </a:t>
          </a:r>
          <a:r>
            <a:rPr lang="nb-NO" sz="1100" kern="1200" dirty="0" err="1"/>
            <a:t>other</a:t>
          </a:r>
          <a:r>
            <a:rPr lang="nb-NO" sz="1100" kern="1200" dirty="0"/>
            <a:t> </a:t>
          </a:r>
          <a:r>
            <a:rPr lang="nb-NO" sz="1100" kern="1200" dirty="0" err="1"/>
            <a:t>stations</a:t>
          </a:r>
          <a:r>
            <a:rPr lang="nb-NO" sz="1100" kern="1200" dirty="0"/>
            <a:t> at Spitsbergen</a:t>
          </a:r>
          <a:endParaRPr lang="en-US" sz="1100" kern="1200" dirty="0"/>
        </a:p>
      </dsp:txBody>
      <dsp:txXfrm>
        <a:off x="6125285" y="1840614"/>
        <a:ext cx="1736718" cy="759814"/>
      </dsp:txXfrm>
    </dsp:sp>
    <dsp:sp modelId="{57B069B7-ED2E-4EFD-AF19-797339973694}">
      <dsp:nvSpPr>
        <dsp:cNvPr id="0" name=""/>
        <dsp:cNvSpPr/>
      </dsp:nvSpPr>
      <dsp:spPr>
        <a:xfrm>
          <a:off x="8643527" y="787007"/>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6FA68F-311A-4D2A-BFEA-86FC543D821D}">
      <dsp:nvSpPr>
        <dsp:cNvPr id="0" name=""/>
        <dsp:cNvSpPr/>
      </dsp:nvSpPr>
      <dsp:spPr>
        <a:xfrm>
          <a:off x="8165929" y="1840614"/>
          <a:ext cx="1736718" cy="759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nb-NO" sz="1100" kern="1200"/>
            <a:t>Motivated by growing interest in extreme precipitation events </a:t>
          </a:r>
          <a:endParaRPr lang="en-US" sz="1100" kern="1200"/>
        </a:p>
      </dsp:txBody>
      <dsp:txXfrm>
        <a:off x="8165929" y="1840614"/>
        <a:ext cx="1736718" cy="7598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BA7EC-CD61-43F2-B871-E636C20C6BD5}">
      <dsp:nvSpPr>
        <dsp:cNvPr id="0" name=""/>
        <dsp:cNvSpPr/>
      </dsp:nvSpPr>
      <dsp:spPr>
        <a:xfrm>
          <a:off x="0" y="2248"/>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C892823-AC82-471F-8CC7-85E806CFF0A2}">
      <dsp:nvSpPr>
        <dsp:cNvPr id="0" name=""/>
        <dsp:cNvSpPr/>
      </dsp:nvSpPr>
      <dsp:spPr>
        <a:xfrm>
          <a:off x="0" y="2248"/>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nb-NO" sz="1900" kern="1200" dirty="0"/>
            <a:t>Data records from www.eklma.no, </a:t>
          </a:r>
          <a:r>
            <a:rPr lang="nb-NO" sz="1900" kern="1200" dirty="0" err="1"/>
            <a:t>operated</a:t>
          </a:r>
          <a:r>
            <a:rPr lang="nb-NO" sz="1900" kern="1200" dirty="0"/>
            <a:t> by MET Norway</a:t>
          </a:r>
          <a:endParaRPr lang="en-US" sz="1900" kern="1200" dirty="0"/>
        </a:p>
      </dsp:txBody>
      <dsp:txXfrm>
        <a:off x="0" y="2248"/>
        <a:ext cx="6046132" cy="1533789"/>
      </dsp:txXfrm>
    </dsp:sp>
    <dsp:sp modelId="{C2B5CD99-F7E5-4B9A-A10B-167BE30132B6}">
      <dsp:nvSpPr>
        <dsp:cNvPr id="0" name=""/>
        <dsp:cNvSpPr/>
      </dsp:nvSpPr>
      <dsp:spPr>
        <a:xfrm>
          <a:off x="0" y="1536038"/>
          <a:ext cx="6046132" cy="0"/>
        </a:xfrm>
        <a:prstGeom prst="line">
          <a:avLst/>
        </a:prstGeom>
        <a:gradFill rotWithShape="0">
          <a:gsLst>
            <a:gs pos="0">
              <a:schemeClr val="accent2">
                <a:hueOff val="-1891931"/>
                <a:satOff val="5245"/>
                <a:lumOff val="2157"/>
                <a:alphaOff val="0"/>
                <a:tint val="96000"/>
                <a:lumMod val="104000"/>
              </a:schemeClr>
            </a:gs>
            <a:gs pos="100000">
              <a:schemeClr val="accent2">
                <a:hueOff val="-1891931"/>
                <a:satOff val="5245"/>
                <a:lumOff val="2157"/>
                <a:alphaOff val="0"/>
                <a:shade val="84000"/>
                <a:lumMod val="84000"/>
              </a:schemeClr>
            </a:gs>
          </a:gsLst>
          <a:lin ang="5400000" scaled="0"/>
        </a:gradFill>
        <a:ln w="9525" cap="rnd" cmpd="sng" algn="ctr">
          <a:solidFill>
            <a:schemeClr val="accent2">
              <a:hueOff val="-1891931"/>
              <a:satOff val="5245"/>
              <a:lumOff val="2157"/>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CDB9A35A-703C-4A95-9C26-4D53FF3DA8CC}">
      <dsp:nvSpPr>
        <dsp:cNvPr id="0" name=""/>
        <dsp:cNvSpPr/>
      </dsp:nvSpPr>
      <dsp:spPr>
        <a:xfrm>
          <a:off x="0" y="1536038"/>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nb-NO" sz="1900" kern="1200"/>
            <a:t>Records for Ny Ålesund, Longyearbyen and Sveagruva begins in 1974, 1964 and 1978 and runs until present (Sveagruva stops at 2003). Barentsburg station starts in 1932 (operated by Russia), data gathered from NOAA NCDC.</a:t>
          </a:r>
          <a:endParaRPr lang="en-US" sz="1900" kern="1200"/>
        </a:p>
      </dsp:txBody>
      <dsp:txXfrm>
        <a:off x="0" y="1536038"/>
        <a:ext cx="6046132" cy="1533789"/>
      </dsp:txXfrm>
    </dsp:sp>
    <dsp:sp modelId="{48598EAC-F963-47AD-A7D3-FB18E77EB20E}">
      <dsp:nvSpPr>
        <dsp:cNvPr id="0" name=""/>
        <dsp:cNvSpPr/>
      </dsp:nvSpPr>
      <dsp:spPr>
        <a:xfrm>
          <a:off x="0" y="3069827"/>
          <a:ext cx="6046132" cy="0"/>
        </a:xfrm>
        <a:prstGeom prst="line">
          <a:avLst/>
        </a:prstGeom>
        <a:gradFill rotWithShape="0">
          <a:gsLst>
            <a:gs pos="0">
              <a:schemeClr val="accent2">
                <a:hueOff val="-3783861"/>
                <a:satOff val="10491"/>
                <a:lumOff val="4314"/>
                <a:alphaOff val="0"/>
                <a:tint val="96000"/>
                <a:lumMod val="104000"/>
              </a:schemeClr>
            </a:gs>
            <a:gs pos="100000">
              <a:schemeClr val="accent2">
                <a:hueOff val="-3783861"/>
                <a:satOff val="10491"/>
                <a:lumOff val="4314"/>
                <a:alphaOff val="0"/>
                <a:shade val="84000"/>
                <a:lumMod val="84000"/>
              </a:schemeClr>
            </a:gs>
          </a:gsLst>
          <a:lin ang="5400000" scaled="0"/>
        </a:gradFill>
        <a:ln w="9525" cap="rnd" cmpd="sng" algn="ctr">
          <a:solidFill>
            <a:schemeClr val="accent2">
              <a:hueOff val="-3783861"/>
              <a:satOff val="10491"/>
              <a:lumOff val="431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DC87F154-DD8F-4E21-A1DB-04C161674600}">
      <dsp:nvSpPr>
        <dsp:cNvPr id="0" name=""/>
        <dsp:cNvSpPr/>
      </dsp:nvSpPr>
      <dsp:spPr>
        <a:xfrm>
          <a:off x="0" y="3069827"/>
          <a:ext cx="6046132" cy="1533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nb-NO" sz="1900" kern="1200"/>
            <a:t>Periode 1979 – 2014 (except Sveagruva) </a:t>
          </a:r>
          <a:endParaRPr lang="en-US" sz="1900" kern="1200"/>
        </a:p>
      </dsp:txBody>
      <dsp:txXfrm>
        <a:off x="0" y="3069827"/>
        <a:ext cx="6046132" cy="15337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D6D6D-EFEE-4D73-90DA-02F23A49223B}">
      <dsp:nvSpPr>
        <dsp:cNvPr id="0" name=""/>
        <dsp:cNvSpPr/>
      </dsp:nvSpPr>
      <dsp:spPr>
        <a:xfrm>
          <a:off x="0" y="0"/>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D9C2C47-8FCF-4735-A90B-34E0E4871CFA}">
      <dsp:nvSpPr>
        <dsp:cNvPr id="0" name=""/>
        <dsp:cNvSpPr/>
      </dsp:nvSpPr>
      <dsp:spPr>
        <a:xfrm>
          <a:off x="0" y="0"/>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b-NO" sz="1800" kern="1200" dirty="0"/>
            <a:t>2/3 </a:t>
          </a:r>
          <a:r>
            <a:rPr lang="nb-NO" sz="1800" kern="1200" dirty="0" err="1"/>
            <a:t>degrees</a:t>
          </a:r>
          <a:r>
            <a:rPr lang="nb-NO" sz="1800" kern="1200" dirty="0"/>
            <a:t> </a:t>
          </a:r>
          <a:r>
            <a:rPr lang="nb-NO" sz="1800" kern="1200" dirty="0" err="1"/>
            <a:t>logitude</a:t>
          </a:r>
          <a:r>
            <a:rPr lang="nb-NO" sz="1800" kern="1200" dirty="0"/>
            <a:t>, ½ </a:t>
          </a:r>
          <a:r>
            <a:rPr lang="nb-NO" sz="1800" kern="1200" dirty="0" err="1"/>
            <a:t>degree</a:t>
          </a:r>
          <a:r>
            <a:rPr lang="nb-NO" sz="1800" kern="1200" dirty="0"/>
            <a:t> latitude at 72 </a:t>
          </a:r>
          <a:r>
            <a:rPr lang="nb-NO" sz="1800" kern="1200" dirty="0" err="1"/>
            <a:t>levels</a:t>
          </a:r>
          <a:r>
            <a:rPr lang="nb-NO" sz="1800" kern="1200" dirty="0"/>
            <a:t>.</a:t>
          </a:r>
          <a:endParaRPr lang="en-US" sz="1800" kern="1200" dirty="0"/>
        </a:p>
      </dsp:txBody>
      <dsp:txXfrm>
        <a:off x="0" y="0"/>
        <a:ext cx="6046132" cy="1151466"/>
      </dsp:txXfrm>
    </dsp:sp>
    <dsp:sp modelId="{59E073B7-7664-4172-84C9-A2FFBAF2F12C}">
      <dsp:nvSpPr>
        <dsp:cNvPr id="0" name=""/>
        <dsp:cNvSpPr/>
      </dsp:nvSpPr>
      <dsp:spPr>
        <a:xfrm>
          <a:off x="0" y="1151466"/>
          <a:ext cx="6046132" cy="0"/>
        </a:xfrm>
        <a:prstGeom prst="line">
          <a:avLst/>
        </a:prstGeom>
        <a:gradFill rotWithShape="0">
          <a:gsLst>
            <a:gs pos="0">
              <a:schemeClr val="accent2">
                <a:hueOff val="-1261287"/>
                <a:satOff val="3497"/>
                <a:lumOff val="1438"/>
                <a:alphaOff val="0"/>
                <a:tint val="96000"/>
                <a:lumMod val="104000"/>
              </a:schemeClr>
            </a:gs>
            <a:gs pos="100000">
              <a:schemeClr val="accent2">
                <a:hueOff val="-1261287"/>
                <a:satOff val="3497"/>
                <a:lumOff val="1438"/>
                <a:alphaOff val="0"/>
                <a:shade val="84000"/>
                <a:lumMod val="84000"/>
              </a:schemeClr>
            </a:gs>
          </a:gsLst>
          <a:lin ang="5400000" scaled="0"/>
        </a:gradFill>
        <a:ln w="9525" cap="rnd" cmpd="sng" algn="ctr">
          <a:solidFill>
            <a:schemeClr val="accent2">
              <a:hueOff val="-1261287"/>
              <a:satOff val="3497"/>
              <a:lumOff val="1438"/>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88AEF0A6-B166-4514-B202-5BB6EAC62A8E}">
      <dsp:nvSpPr>
        <dsp:cNvPr id="0" name=""/>
        <dsp:cNvSpPr/>
      </dsp:nvSpPr>
      <dsp:spPr>
        <a:xfrm>
          <a:off x="0" y="1151466"/>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b-NO" sz="1800" kern="1200" dirty="0"/>
            <a:t>1 </a:t>
          </a:r>
          <a:r>
            <a:rPr lang="nb-NO" sz="1800" kern="1200" dirty="0" err="1"/>
            <a:t>hour</a:t>
          </a:r>
          <a:r>
            <a:rPr lang="nb-NO" sz="1800" kern="1200" dirty="0"/>
            <a:t> </a:t>
          </a:r>
          <a:r>
            <a:rPr lang="nb-NO" sz="1800" kern="1200" dirty="0" err="1"/>
            <a:t>interval</a:t>
          </a:r>
          <a:r>
            <a:rPr lang="nb-NO" sz="1800" kern="1200" dirty="0"/>
            <a:t> data is used to </a:t>
          </a:r>
          <a:r>
            <a:rPr lang="nb-NO" sz="1800" kern="1200" dirty="0" err="1"/>
            <a:t>derive</a:t>
          </a:r>
          <a:r>
            <a:rPr lang="nb-NO" sz="1800" kern="1200" dirty="0"/>
            <a:t> 12 </a:t>
          </a:r>
          <a:r>
            <a:rPr lang="nb-NO" sz="1800" kern="1200" dirty="0" err="1"/>
            <a:t>hour</a:t>
          </a:r>
          <a:r>
            <a:rPr lang="nb-NO" sz="1800" kern="1200" dirty="0"/>
            <a:t> </a:t>
          </a:r>
          <a:r>
            <a:rPr lang="nb-NO" sz="1800" kern="1200" dirty="0" err="1"/>
            <a:t>accumulated</a:t>
          </a:r>
          <a:r>
            <a:rPr lang="nb-NO" sz="1800" kern="1200" dirty="0"/>
            <a:t> </a:t>
          </a:r>
          <a:r>
            <a:rPr lang="nb-NO" sz="1800" kern="1200" dirty="0" err="1"/>
            <a:t>precipitation</a:t>
          </a:r>
          <a:r>
            <a:rPr lang="nb-NO" sz="1800" kern="1200" dirty="0"/>
            <a:t> output from MERRA (</a:t>
          </a:r>
          <a:r>
            <a:rPr lang="nb-NO" sz="1800" kern="1200" dirty="0" err="1"/>
            <a:t>Modern-Era</a:t>
          </a:r>
          <a:r>
            <a:rPr lang="nb-NO" sz="1800" kern="1200" dirty="0"/>
            <a:t> </a:t>
          </a:r>
          <a:r>
            <a:rPr lang="nb-NO" sz="1800" kern="1200" dirty="0" err="1"/>
            <a:t>Retrospective</a:t>
          </a:r>
          <a:r>
            <a:rPr lang="nb-NO" sz="1800" kern="1200" dirty="0"/>
            <a:t> Analysis for Research and Applications)</a:t>
          </a:r>
          <a:endParaRPr lang="en-US" sz="1800" kern="1200" dirty="0"/>
        </a:p>
      </dsp:txBody>
      <dsp:txXfrm>
        <a:off x="0" y="1151466"/>
        <a:ext cx="6046132" cy="1151466"/>
      </dsp:txXfrm>
    </dsp:sp>
    <dsp:sp modelId="{056C771E-2184-4A34-B5AD-13A811A9D391}">
      <dsp:nvSpPr>
        <dsp:cNvPr id="0" name=""/>
        <dsp:cNvSpPr/>
      </dsp:nvSpPr>
      <dsp:spPr>
        <a:xfrm>
          <a:off x="0" y="2302933"/>
          <a:ext cx="6046132" cy="0"/>
        </a:xfrm>
        <a:prstGeom prst="line">
          <a:avLst/>
        </a:prstGeom>
        <a:gradFill rotWithShape="0">
          <a:gsLst>
            <a:gs pos="0">
              <a:schemeClr val="accent2">
                <a:hueOff val="-2522574"/>
                <a:satOff val="6994"/>
                <a:lumOff val="2876"/>
                <a:alphaOff val="0"/>
                <a:tint val="96000"/>
                <a:lumMod val="104000"/>
              </a:schemeClr>
            </a:gs>
            <a:gs pos="100000">
              <a:schemeClr val="accent2">
                <a:hueOff val="-2522574"/>
                <a:satOff val="6994"/>
                <a:lumOff val="2876"/>
                <a:alphaOff val="0"/>
                <a:shade val="84000"/>
                <a:lumMod val="84000"/>
              </a:schemeClr>
            </a:gs>
          </a:gsLst>
          <a:lin ang="5400000" scaled="0"/>
        </a:gradFill>
        <a:ln w="9525" cap="rnd" cmpd="sng" algn="ctr">
          <a:solidFill>
            <a:schemeClr val="accent2">
              <a:hueOff val="-2522574"/>
              <a:satOff val="6994"/>
              <a:lumOff val="2876"/>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4A7BCF5-9C1D-46E3-9137-D2560D7C2098}">
      <dsp:nvSpPr>
        <dsp:cNvPr id="0" name=""/>
        <dsp:cNvSpPr/>
      </dsp:nvSpPr>
      <dsp:spPr>
        <a:xfrm>
          <a:off x="0" y="2302933"/>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b-NO" sz="1800" kern="1200"/>
            <a:t>MERRA data shows localized maxima corresponding to areas of pronounced topography. </a:t>
          </a:r>
          <a:endParaRPr lang="en-US" sz="1800" kern="1200"/>
        </a:p>
      </dsp:txBody>
      <dsp:txXfrm>
        <a:off x="0" y="2302933"/>
        <a:ext cx="6046132" cy="1151466"/>
      </dsp:txXfrm>
    </dsp:sp>
    <dsp:sp modelId="{E48CC288-8924-4C33-AFE4-A130ED34400D}">
      <dsp:nvSpPr>
        <dsp:cNvPr id="0" name=""/>
        <dsp:cNvSpPr/>
      </dsp:nvSpPr>
      <dsp:spPr>
        <a:xfrm>
          <a:off x="0" y="3454399"/>
          <a:ext cx="6046132" cy="0"/>
        </a:xfrm>
        <a:prstGeom prst="line">
          <a:avLst/>
        </a:prstGeom>
        <a:gradFill rotWithShape="0">
          <a:gsLst>
            <a:gs pos="0">
              <a:schemeClr val="accent2">
                <a:hueOff val="-3783861"/>
                <a:satOff val="10491"/>
                <a:lumOff val="4314"/>
                <a:alphaOff val="0"/>
                <a:tint val="96000"/>
                <a:lumMod val="104000"/>
              </a:schemeClr>
            </a:gs>
            <a:gs pos="100000">
              <a:schemeClr val="accent2">
                <a:hueOff val="-3783861"/>
                <a:satOff val="10491"/>
                <a:lumOff val="4314"/>
                <a:alphaOff val="0"/>
                <a:shade val="84000"/>
                <a:lumMod val="84000"/>
              </a:schemeClr>
            </a:gs>
          </a:gsLst>
          <a:lin ang="5400000" scaled="0"/>
        </a:gradFill>
        <a:ln w="9525" cap="rnd" cmpd="sng" algn="ctr">
          <a:solidFill>
            <a:schemeClr val="accent2">
              <a:hueOff val="-3783861"/>
              <a:satOff val="10491"/>
              <a:lumOff val="4314"/>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3A39D14-7573-4B3C-ACC1-72B5E5EB2BB7}">
      <dsp:nvSpPr>
        <dsp:cNvPr id="0" name=""/>
        <dsp:cNvSpPr/>
      </dsp:nvSpPr>
      <dsp:spPr>
        <a:xfrm>
          <a:off x="0" y="3454399"/>
          <a:ext cx="6046132" cy="115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b-NO" sz="1800" kern="1200"/>
            <a:t>Precipitation for station locations are much lower than grid cells at higher elevations.  </a:t>
          </a:r>
          <a:endParaRPr lang="en-US" sz="1800" kern="1200"/>
        </a:p>
      </dsp:txBody>
      <dsp:txXfrm>
        <a:off x="0" y="3454399"/>
        <a:ext cx="6046132" cy="1151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39AB1-A674-4DE4-B4B4-969631933C95}">
      <dsp:nvSpPr>
        <dsp:cNvPr id="0" name=""/>
        <dsp:cNvSpPr/>
      </dsp:nvSpPr>
      <dsp:spPr>
        <a:xfrm>
          <a:off x="0" y="16977"/>
          <a:ext cx="6046132" cy="503685"/>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nb-NO" sz="2100" kern="1200"/>
            <a:t>General </a:t>
          </a:r>
          <a:endParaRPr lang="en-US" sz="2100" kern="1200"/>
        </a:p>
      </dsp:txBody>
      <dsp:txXfrm>
        <a:off x="24588" y="41565"/>
        <a:ext cx="5996956" cy="454509"/>
      </dsp:txXfrm>
    </dsp:sp>
    <dsp:sp modelId="{300FEF3A-A382-4CB1-87B8-1D259D5D62EB}">
      <dsp:nvSpPr>
        <dsp:cNvPr id="0" name=""/>
        <dsp:cNvSpPr/>
      </dsp:nvSpPr>
      <dsp:spPr>
        <a:xfrm>
          <a:off x="0" y="520662"/>
          <a:ext cx="6046132" cy="1477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nb-NO" sz="1600" kern="1200"/>
            <a:t>Strong winter warming over Svalbard in recent decades </a:t>
          </a:r>
          <a:endParaRPr lang="en-US" sz="1600" kern="1200"/>
        </a:p>
        <a:p>
          <a:pPr marL="171450" lvl="1" indent="-171450" algn="l" defTabSz="711200">
            <a:lnSpc>
              <a:spcPct val="90000"/>
            </a:lnSpc>
            <a:spcBef>
              <a:spcPct val="0"/>
            </a:spcBef>
            <a:spcAft>
              <a:spcPct val="20000"/>
            </a:spcAft>
            <a:buChar char="•"/>
          </a:pPr>
          <a:r>
            <a:rPr lang="nb-NO" sz="1600" kern="1200"/>
            <a:t>Increasing total amounts of precipitation (some statistically signnificant, some are not) as well as increasing frequency of extremes – Concistent with increased winter cyclone intensity over the latter half of the 20th century in the northern Atlantic</a:t>
          </a:r>
          <a:endParaRPr lang="en-US" sz="1600" kern="1200"/>
        </a:p>
      </dsp:txBody>
      <dsp:txXfrm>
        <a:off x="0" y="520662"/>
        <a:ext cx="6046132" cy="1477980"/>
      </dsp:txXfrm>
    </dsp:sp>
    <dsp:sp modelId="{C5917D15-82C1-48EE-BE1F-85AE7BB08B42}">
      <dsp:nvSpPr>
        <dsp:cNvPr id="0" name=""/>
        <dsp:cNvSpPr/>
      </dsp:nvSpPr>
      <dsp:spPr>
        <a:xfrm>
          <a:off x="0" y="1998643"/>
          <a:ext cx="6046132" cy="503685"/>
        </a:xfrm>
        <a:prstGeom prst="roundRect">
          <a:avLst/>
        </a:prstGeom>
        <a:gradFill rotWithShape="0">
          <a:gsLst>
            <a:gs pos="0">
              <a:schemeClr val="accent2">
                <a:hueOff val="-3783861"/>
                <a:satOff val="10491"/>
                <a:lumOff val="4314"/>
                <a:alphaOff val="0"/>
                <a:tint val="96000"/>
                <a:lumMod val="104000"/>
              </a:schemeClr>
            </a:gs>
            <a:gs pos="100000">
              <a:schemeClr val="accent2">
                <a:hueOff val="-3783861"/>
                <a:satOff val="10491"/>
                <a:lumOff val="4314"/>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nb-NO" sz="2100" kern="1200"/>
            <a:t>At Spitsbergen </a:t>
          </a:r>
          <a:endParaRPr lang="en-US" sz="2100" kern="1200"/>
        </a:p>
      </dsp:txBody>
      <dsp:txXfrm>
        <a:off x="24588" y="2023231"/>
        <a:ext cx="5996956" cy="454509"/>
      </dsp:txXfrm>
    </dsp:sp>
    <dsp:sp modelId="{DCC0F53E-7B29-4F26-AE59-4103C91A0C68}">
      <dsp:nvSpPr>
        <dsp:cNvPr id="0" name=""/>
        <dsp:cNvSpPr/>
      </dsp:nvSpPr>
      <dsp:spPr>
        <a:xfrm>
          <a:off x="0" y="2502328"/>
          <a:ext cx="6046132"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96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nb-NO" sz="1600" kern="1200" dirty="0" err="1"/>
            <a:t>Only</a:t>
          </a:r>
          <a:r>
            <a:rPr lang="nb-NO" sz="1600" kern="1200" dirty="0"/>
            <a:t> 8 </a:t>
          </a:r>
          <a:r>
            <a:rPr lang="nb-NO" sz="1600" kern="1200" dirty="0" err="1"/>
            <a:t>of</a:t>
          </a:r>
          <a:r>
            <a:rPr lang="nb-NO" sz="1600" kern="1200" dirty="0"/>
            <a:t> 96 tests </a:t>
          </a:r>
          <a:r>
            <a:rPr lang="nb-NO" sz="1600" kern="1200" dirty="0" err="1"/>
            <a:t>revealed</a:t>
          </a:r>
          <a:r>
            <a:rPr lang="nb-NO" sz="1600" kern="1200" dirty="0"/>
            <a:t> </a:t>
          </a:r>
          <a:r>
            <a:rPr lang="nb-NO" sz="1600" kern="1200" dirty="0" err="1"/>
            <a:t>significant</a:t>
          </a:r>
          <a:r>
            <a:rPr lang="nb-NO" sz="1600" kern="1200" dirty="0"/>
            <a:t> trends for </a:t>
          </a:r>
          <a:r>
            <a:rPr lang="nb-NO" sz="1600" kern="1200" dirty="0" err="1"/>
            <a:t>the</a:t>
          </a:r>
          <a:r>
            <a:rPr lang="nb-NO" sz="1600" kern="1200" dirty="0"/>
            <a:t> </a:t>
          </a:r>
          <a:r>
            <a:rPr lang="nb-NO" sz="1600" kern="1200" dirty="0" err="1"/>
            <a:t>extreme</a:t>
          </a:r>
          <a:r>
            <a:rPr lang="nb-NO" sz="1600" kern="1200" dirty="0"/>
            <a:t> </a:t>
          </a:r>
          <a:r>
            <a:rPr lang="nb-NO" sz="1600" kern="1200" dirty="0" err="1"/>
            <a:t>events</a:t>
          </a:r>
          <a:r>
            <a:rPr lang="nb-NO" sz="1600" kern="1200" dirty="0"/>
            <a:t> at NÅ</a:t>
          </a:r>
          <a:endParaRPr lang="en-US" sz="1600" kern="1200" dirty="0"/>
        </a:p>
        <a:p>
          <a:pPr marL="342900" lvl="2" indent="-171450" algn="l" defTabSz="711200">
            <a:lnSpc>
              <a:spcPct val="90000"/>
            </a:lnSpc>
            <a:spcBef>
              <a:spcPct val="0"/>
            </a:spcBef>
            <a:spcAft>
              <a:spcPct val="20000"/>
            </a:spcAft>
            <a:buChar char="•"/>
          </a:pPr>
          <a:r>
            <a:rPr lang="nb-NO" sz="1600" kern="1200"/>
            <a:t>3 show declinig frequency of extreme events in spring</a:t>
          </a:r>
          <a:endParaRPr lang="en-US" sz="1600" kern="1200"/>
        </a:p>
        <a:p>
          <a:pPr marL="342900" lvl="2" indent="-171450" algn="l" defTabSz="711200">
            <a:lnSpc>
              <a:spcPct val="90000"/>
            </a:lnSpc>
            <a:spcBef>
              <a:spcPct val="0"/>
            </a:spcBef>
            <a:spcAft>
              <a:spcPct val="20000"/>
            </a:spcAft>
            <a:buChar char="•"/>
          </a:pPr>
          <a:r>
            <a:rPr lang="nb-NO" sz="1600" kern="1200" dirty="0"/>
            <a:t>4 show </a:t>
          </a:r>
          <a:r>
            <a:rPr lang="nb-NO" sz="1600" kern="1200" dirty="0" err="1"/>
            <a:t>increased</a:t>
          </a:r>
          <a:r>
            <a:rPr lang="nb-NO" sz="1600" kern="1200" dirty="0"/>
            <a:t> </a:t>
          </a:r>
          <a:r>
            <a:rPr lang="nb-NO" sz="1600" kern="1200" dirty="0" err="1"/>
            <a:t>frequency</a:t>
          </a:r>
          <a:r>
            <a:rPr lang="nb-NO" sz="1600" kern="1200" dirty="0"/>
            <a:t> and total </a:t>
          </a:r>
          <a:r>
            <a:rPr lang="nb-NO" sz="1600" kern="1200" dirty="0" err="1"/>
            <a:t>precip</a:t>
          </a:r>
          <a:r>
            <a:rPr lang="nb-NO" sz="1600" kern="1200" dirty="0"/>
            <a:t> </a:t>
          </a:r>
          <a:r>
            <a:rPr lang="nb-NO" sz="1600" kern="1200" dirty="0" err="1"/>
            <a:t>amout</a:t>
          </a:r>
          <a:r>
            <a:rPr lang="nb-NO" sz="1600" kern="1200" dirty="0"/>
            <a:t> in </a:t>
          </a:r>
          <a:r>
            <a:rPr lang="nb-NO" sz="1600" kern="1200" dirty="0" err="1"/>
            <a:t>winter</a:t>
          </a:r>
          <a:endParaRPr lang="en-US" sz="1600" kern="1200" dirty="0"/>
        </a:p>
        <a:p>
          <a:pPr marL="171450" lvl="1" indent="-171450" algn="l" defTabSz="711200">
            <a:lnSpc>
              <a:spcPct val="90000"/>
            </a:lnSpc>
            <a:spcBef>
              <a:spcPct val="0"/>
            </a:spcBef>
            <a:spcAft>
              <a:spcPct val="20000"/>
            </a:spcAft>
            <a:buChar char="•"/>
          </a:pPr>
          <a:r>
            <a:rPr lang="nb-NO" sz="1600" kern="1200"/>
            <a:t>For both frequency and intensity, no trend was significant for all stations</a:t>
          </a:r>
          <a:endParaRPr lang="en-US" sz="1600" kern="1200"/>
        </a:p>
        <a:p>
          <a:pPr marL="171450" lvl="1" indent="-171450" algn="l" defTabSz="711200">
            <a:lnSpc>
              <a:spcPct val="90000"/>
            </a:lnSpc>
            <a:spcBef>
              <a:spcPct val="0"/>
            </a:spcBef>
            <a:spcAft>
              <a:spcPct val="20000"/>
            </a:spcAft>
            <a:buChar char="•"/>
          </a:pPr>
          <a:r>
            <a:rPr lang="nb-NO" sz="1600" kern="1200"/>
            <a:t>These are low numbers, might even be random</a:t>
          </a:r>
          <a:endParaRPr lang="en-US" sz="1600" kern="1200"/>
        </a:p>
      </dsp:txBody>
      <dsp:txXfrm>
        <a:off x="0" y="2502328"/>
        <a:ext cx="6046132" cy="20865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540E8-18B1-42EE-97E5-C4CB8CD3E53E}">
      <dsp:nvSpPr>
        <dsp:cNvPr id="0" name=""/>
        <dsp:cNvSpPr/>
      </dsp:nvSpPr>
      <dsp:spPr>
        <a:xfrm>
          <a:off x="291807" y="597653"/>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8A2752-4BE4-4765-8FB5-6B0C4BE3463B}">
      <dsp:nvSpPr>
        <dsp:cNvPr id="0" name=""/>
        <dsp:cNvSpPr/>
      </dsp:nvSpPr>
      <dsp:spPr>
        <a:xfrm>
          <a:off x="461515" y="767361"/>
          <a:ext cx="468716" cy="468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00FC27-6349-47A6-B655-BF66378F13F1}">
      <dsp:nvSpPr>
        <dsp:cNvPr id="0" name=""/>
        <dsp:cNvSpPr/>
      </dsp:nvSpPr>
      <dsp:spPr>
        <a:xfrm>
          <a:off x="1273110" y="597653"/>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nb-NO" sz="1100" kern="1200"/>
            <a:t>Despite frequent cyclone activity, very modest precipitation extreme at Svalbard </a:t>
          </a:r>
          <a:endParaRPr lang="en-US" sz="1100" kern="1200"/>
        </a:p>
      </dsp:txBody>
      <dsp:txXfrm>
        <a:off x="1273110" y="597653"/>
        <a:ext cx="1904883" cy="808132"/>
      </dsp:txXfrm>
    </dsp:sp>
    <dsp:sp modelId="{BC9056B0-3785-44F7-8356-D21789CB1C35}">
      <dsp:nvSpPr>
        <dsp:cNvPr id="0" name=""/>
        <dsp:cNvSpPr/>
      </dsp:nvSpPr>
      <dsp:spPr>
        <a:xfrm>
          <a:off x="3509906" y="597653"/>
          <a:ext cx="808132" cy="8081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BC37E0-CE9F-4379-82C3-D545E52D0BDA}">
      <dsp:nvSpPr>
        <dsp:cNvPr id="0" name=""/>
        <dsp:cNvSpPr/>
      </dsp:nvSpPr>
      <dsp:spPr>
        <a:xfrm>
          <a:off x="3679614" y="767361"/>
          <a:ext cx="468716" cy="468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62BCC0-3AAB-49CE-A546-3C874C3D4CE8}">
      <dsp:nvSpPr>
        <dsp:cNvPr id="0" name=""/>
        <dsp:cNvSpPr/>
      </dsp:nvSpPr>
      <dsp:spPr>
        <a:xfrm>
          <a:off x="4491210" y="597653"/>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nb-NO" sz="1100" kern="1200" dirty="0"/>
            <a:t>Svalbard is </a:t>
          </a:r>
          <a:r>
            <a:rPr lang="nb-NO" sz="1100" kern="1200" dirty="0" err="1"/>
            <a:t>located</a:t>
          </a:r>
          <a:r>
            <a:rPr lang="nb-NO" sz="1100" kern="1200" dirty="0"/>
            <a:t> at </a:t>
          </a:r>
          <a:r>
            <a:rPr lang="nb-NO" sz="1100" kern="1200" dirty="0" err="1"/>
            <a:t>the</a:t>
          </a:r>
          <a:r>
            <a:rPr lang="nb-NO" sz="1100" kern="1200" dirty="0"/>
            <a:t> </a:t>
          </a:r>
          <a:r>
            <a:rPr lang="nb-NO" sz="1100" kern="1200" dirty="0" err="1"/>
            <a:t>northern</a:t>
          </a:r>
          <a:r>
            <a:rPr lang="nb-NO" sz="1100" kern="1200" dirty="0"/>
            <a:t> end </a:t>
          </a:r>
          <a:r>
            <a:rPr lang="nb-NO" sz="1100" kern="1200" dirty="0" err="1"/>
            <a:t>of</a:t>
          </a:r>
          <a:r>
            <a:rPr lang="nb-NO" sz="1100" kern="1200" dirty="0"/>
            <a:t> </a:t>
          </a:r>
          <a:r>
            <a:rPr lang="nb-NO" sz="1100" kern="1200" dirty="0" err="1"/>
            <a:t>the</a:t>
          </a:r>
          <a:r>
            <a:rPr lang="nb-NO" sz="1100" kern="1200" dirty="0"/>
            <a:t> </a:t>
          </a:r>
          <a:r>
            <a:rPr lang="nb-NO" sz="1100" kern="1200" dirty="0" err="1"/>
            <a:t>atlantic</a:t>
          </a:r>
          <a:r>
            <a:rPr lang="nb-NO" sz="1100" kern="1200" dirty="0"/>
            <a:t> </a:t>
          </a:r>
          <a:r>
            <a:rPr lang="nb-NO" sz="1100" kern="1200" dirty="0" err="1"/>
            <a:t>cyclone</a:t>
          </a:r>
          <a:r>
            <a:rPr lang="nb-NO" sz="1100" kern="1200" dirty="0"/>
            <a:t> </a:t>
          </a:r>
          <a:r>
            <a:rPr lang="nb-NO" sz="1100" kern="1200" dirty="0" err="1"/>
            <a:t>track</a:t>
          </a:r>
          <a:r>
            <a:rPr lang="nb-NO" sz="1100" kern="1200" dirty="0"/>
            <a:t> </a:t>
          </a:r>
          <a:r>
            <a:rPr lang="nb-NO" sz="1100" kern="1200" dirty="0">
              <a:sym typeface="Wingdings" panose="05000000000000000000" pitchFamily="2" charset="2"/>
            </a:rPr>
            <a:t></a:t>
          </a:r>
          <a:r>
            <a:rPr lang="nb-NO" sz="1100" kern="1200" dirty="0"/>
            <a:t> AR </a:t>
          </a:r>
          <a:r>
            <a:rPr lang="nb-NO" sz="1100" kern="1200" dirty="0" err="1"/>
            <a:t>rarely</a:t>
          </a:r>
          <a:r>
            <a:rPr lang="nb-NO" sz="1100" kern="1200" dirty="0"/>
            <a:t> </a:t>
          </a:r>
          <a:r>
            <a:rPr lang="nb-NO" sz="1100" kern="1200" dirty="0" err="1"/>
            <a:t>reaches</a:t>
          </a:r>
          <a:r>
            <a:rPr lang="nb-NO" sz="1100" kern="1200" dirty="0"/>
            <a:t> </a:t>
          </a:r>
          <a:r>
            <a:rPr lang="nb-NO" sz="1100" kern="1200" dirty="0" err="1"/>
            <a:t>the</a:t>
          </a:r>
          <a:r>
            <a:rPr lang="nb-NO" sz="1100" kern="1200" dirty="0"/>
            <a:t> </a:t>
          </a:r>
          <a:r>
            <a:rPr lang="nb-NO" sz="1100" kern="1200" dirty="0" err="1"/>
            <a:t>island</a:t>
          </a:r>
          <a:endParaRPr lang="en-US" sz="1100" kern="1200" dirty="0"/>
        </a:p>
      </dsp:txBody>
      <dsp:txXfrm>
        <a:off x="4491210" y="597653"/>
        <a:ext cx="1904883" cy="808132"/>
      </dsp:txXfrm>
    </dsp:sp>
    <dsp:sp modelId="{A97B4A2F-068E-4AFA-B342-E0E7E282920A}">
      <dsp:nvSpPr>
        <dsp:cNvPr id="0" name=""/>
        <dsp:cNvSpPr/>
      </dsp:nvSpPr>
      <dsp:spPr>
        <a:xfrm>
          <a:off x="6728005" y="597653"/>
          <a:ext cx="808132" cy="8081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BCED8E-79F2-4A36-B11A-696A85922F9C}">
      <dsp:nvSpPr>
        <dsp:cNvPr id="0" name=""/>
        <dsp:cNvSpPr/>
      </dsp:nvSpPr>
      <dsp:spPr>
        <a:xfrm>
          <a:off x="6897713" y="767361"/>
          <a:ext cx="468716" cy="468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E348D17-9F74-4576-AF13-38A927306055}">
      <dsp:nvSpPr>
        <dsp:cNvPr id="0" name=""/>
        <dsp:cNvSpPr/>
      </dsp:nvSpPr>
      <dsp:spPr>
        <a:xfrm>
          <a:off x="7709309" y="597653"/>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nb-NO" sz="1100" kern="1200" dirty="0" err="1"/>
            <a:t>Southerly</a:t>
          </a:r>
          <a:r>
            <a:rPr lang="nb-NO" sz="1100" kern="1200" dirty="0"/>
            <a:t> </a:t>
          </a:r>
          <a:r>
            <a:rPr lang="nb-NO" sz="1100" kern="1200" dirty="0" err="1"/>
            <a:t>flow</a:t>
          </a:r>
          <a:r>
            <a:rPr lang="nb-NO" sz="1100" kern="1200" dirty="0"/>
            <a:t> </a:t>
          </a:r>
          <a:r>
            <a:rPr lang="nb-NO" sz="1100" kern="1200" dirty="0" err="1"/>
            <a:t>occuring</a:t>
          </a:r>
          <a:r>
            <a:rPr lang="nb-NO" sz="1100" kern="1200" dirty="0"/>
            <a:t> </a:t>
          </a:r>
          <a:r>
            <a:rPr lang="nb-NO" sz="1100" kern="1200"/>
            <a:t>during positive pressure</a:t>
          </a:r>
          <a:r>
            <a:rPr lang="nb-NO" sz="1100" kern="1200" dirty="0"/>
            <a:t> </a:t>
          </a:r>
          <a:r>
            <a:rPr lang="nb-NO" sz="1100" kern="1200" dirty="0" err="1"/>
            <a:t>height</a:t>
          </a:r>
          <a:r>
            <a:rPr lang="nb-NO" sz="1100" kern="1200" dirty="0"/>
            <a:t> </a:t>
          </a:r>
          <a:r>
            <a:rPr lang="nb-NO" sz="1100" kern="1200" dirty="0" err="1"/>
            <a:t>annoalies</a:t>
          </a:r>
          <a:r>
            <a:rPr lang="nb-NO" sz="1100" kern="1200" dirty="0"/>
            <a:t> over Scandinavia and </a:t>
          </a:r>
          <a:r>
            <a:rPr lang="nb-NO" sz="1100" kern="1200" dirty="0" err="1"/>
            <a:t>the</a:t>
          </a:r>
          <a:r>
            <a:rPr lang="nb-NO" sz="1100" kern="1200" dirty="0"/>
            <a:t> Barents Sea, and </a:t>
          </a:r>
          <a:r>
            <a:rPr lang="nb-NO" sz="1100" kern="1200" dirty="0" err="1"/>
            <a:t>negaative</a:t>
          </a:r>
          <a:r>
            <a:rPr lang="nb-NO" sz="1100" kern="1200" dirty="0"/>
            <a:t> </a:t>
          </a:r>
          <a:r>
            <a:rPr lang="nb-NO" sz="1100" kern="1200" dirty="0" err="1"/>
            <a:t>annomalies</a:t>
          </a:r>
          <a:r>
            <a:rPr lang="nb-NO" sz="1100" kern="1200" dirty="0"/>
            <a:t> over </a:t>
          </a:r>
          <a:r>
            <a:rPr lang="nb-NO" sz="1100" kern="1200" dirty="0" err="1"/>
            <a:t>Greenland</a:t>
          </a:r>
          <a:endParaRPr lang="en-US" sz="1100" kern="1200" dirty="0"/>
        </a:p>
      </dsp:txBody>
      <dsp:txXfrm>
        <a:off x="7709309" y="597653"/>
        <a:ext cx="1904883" cy="808132"/>
      </dsp:txXfrm>
    </dsp:sp>
    <dsp:sp modelId="{3BFB33F3-71A8-45E0-8F31-2C9B4DFB3195}">
      <dsp:nvSpPr>
        <dsp:cNvPr id="0" name=""/>
        <dsp:cNvSpPr/>
      </dsp:nvSpPr>
      <dsp:spPr>
        <a:xfrm>
          <a:off x="291807" y="1981650"/>
          <a:ext cx="808132" cy="8081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E62A9D-6F35-483F-A71A-6719F0BB002C}">
      <dsp:nvSpPr>
        <dsp:cNvPr id="0" name=""/>
        <dsp:cNvSpPr/>
      </dsp:nvSpPr>
      <dsp:spPr>
        <a:xfrm>
          <a:off x="461515" y="2151357"/>
          <a:ext cx="468716" cy="468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B4A24A-339B-4B23-8059-94B0A1925625}">
      <dsp:nvSpPr>
        <dsp:cNvPr id="0" name=""/>
        <dsp:cNvSpPr/>
      </dsp:nvSpPr>
      <dsp:spPr>
        <a:xfrm>
          <a:off x="1273110" y="1981650"/>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nb-NO" sz="1100" kern="1200" dirty="0" err="1"/>
            <a:t>Local</a:t>
          </a:r>
          <a:r>
            <a:rPr lang="nb-NO" sz="1100" kern="1200" dirty="0"/>
            <a:t> </a:t>
          </a:r>
          <a:r>
            <a:rPr lang="nb-NO" sz="1100" kern="1200" dirty="0" err="1"/>
            <a:t>topography</a:t>
          </a:r>
          <a:r>
            <a:rPr lang="nb-NO" sz="1100" kern="1200" dirty="0"/>
            <a:t> is VERY </a:t>
          </a:r>
          <a:r>
            <a:rPr lang="nb-NO" sz="1100" kern="1200" dirty="0" err="1"/>
            <a:t>important</a:t>
          </a:r>
          <a:r>
            <a:rPr lang="nb-NO" sz="1100" kern="1200" dirty="0"/>
            <a:t> (</a:t>
          </a:r>
          <a:r>
            <a:rPr lang="nb-NO" sz="1100" kern="1200" dirty="0" err="1"/>
            <a:t>extreme</a:t>
          </a:r>
          <a:r>
            <a:rPr lang="nb-NO" sz="1100" kern="1200" dirty="0"/>
            <a:t> </a:t>
          </a:r>
          <a:r>
            <a:rPr lang="nb-NO" sz="1100" kern="1200" dirty="0" err="1"/>
            <a:t>events</a:t>
          </a:r>
          <a:r>
            <a:rPr lang="nb-NO" sz="1100" kern="1200" dirty="0"/>
            <a:t> at NÅ </a:t>
          </a:r>
          <a:r>
            <a:rPr lang="nb-NO" sz="1100" kern="1200" dirty="0" err="1"/>
            <a:t>often</a:t>
          </a:r>
          <a:r>
            <a:rPr lang="nb-NO" sz="1100" kern="1200" dirty="0"/>
            <a:t> not </a:t>
          </a:r>
          <a:r>
            <a:rPr lang="nb-NO" sz="1100" kern="1200" dirty="0" err="1"/>
            <a:t>recorded</a:t>
          </a:r>
          <a:r>
            <a:rPr lang="nb-NO" sz="1100" kern="1200" dirty="0"/>
            <a:t> at </a:t>
          </a:r>
          <a:r>
            <a:rPr lang="nb-NO" sz="1100" kern="1200" dirty="0" err="1"/>
            <a:t>the</a:t>
          </a:r>
          <a:r>
            <a:rPr lang="nb-NO" sz="1100" kern="1200" dirty="0"/>
            <a:t> </a:t>
          </a:r>
          <a:r>
            <a:rPr lang="nb-NO" sz="1100" kern="1200" dirty="0" err="1"/>
            <a:t>other</a:t>
          </a:r>
          <a:r>
            <a:rPr lang="nb-NO" sz="1100" kern="1200" dirty="0"/>
            <a:t> </a:t>
          </a:r>
          <a:r>
            <a:rPr lang="nb-NO" sz="1100" kern="1200" dirty="0" err="1"/>
            <a:t>stations</a:t>
          </a:r>
          <a:r>
            <a:rPr lang="nb-NO" sz="1100" kern="1200" dirty="0"/>
            <a:t>)</a:t>
          </a:r>
          <a:endParaRPr lang="en-US" sz="1100" kern="1200" dirty="0"/>
        </a:p>
      </dsp:txBody>
      <dsp:txXfrm>
        <a:off x="1273110" y="1981650"/>
        <a:ext cx="1904883" cy="808132"/>
      </dsp:txXfrm>
    </dsp:sp>
    <dsp:sp modelId="{564AA15D-B1FB-45A9-8356-3B6B529E6C19}">
      <dsp:nvSpPr>
        <dsp:cNvPr id="0" name=""/>
        <dsp:cNvSpPr/>
      </dsp:nvSpPr>
      <dsp:spPr>
        <a:xfrm>
          <a:off x="3509906" y="1981650"/>
          <a:ext cx="808132" cy="80813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4093F1-E607-4033-A4EF-554DA183EDE4}">
      <dsp:nvSpPr>
        <dsp:cNvPr id="0" name=""/>
        <dsp:cNvSpPr/>
      </dsp:nvSpPr>
      <dsp:spPr>
        <a:xfrm>
          <a:off x="3679614" y="2151357"/>
          <a:ext cx="468716" cy="4687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A96163-7346-4243-B7A4-E2D82BE8837F}">
      <dsp:nvSpPr>
        <dsp:cNvPr id="0" name=""/>
        <dsp:cNvSpPr/>
      </dsp:nvSpPr>
      <dsp:spPr>
        <a:xfrm>
          <a:off x="4491210" y="1981650"/>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nb-NO" sz="1100" kern="1200"/>
            <a:t>No compelling eveindece of temporal trends in extreme precipitation at Spitsbergen </a:t>
          </a:r>
          <a:endParaRPr lang="en-US" sz="1100" kern="1200"/>
        </a:p>
      </dsp:txBody>
      <dsp:txXfrm>
        <a:off x="4491210" y="1981650"/>
        <a:ext cx="1904883" cy="808132"/>
      </dsp:txXfrm>
    </dsp:sp>
    <dsp:sp modelId="{67569677-2A46-471A-9D74-2C0FDAF0F121}">
      <dsp:nvSpPr>
        <dsp:cNvPr id="0" name=""/>
        <dsp:cNvSpPr/>
      </dsp:nvSpPr>
      <dsp:spPr>
        <a:xfrm>
          <a:off x="6728005" y="1981650"/>
          <a:ext cx="808132" cy="808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A113C8-64BA-45A0-AA33-B1DB42F63BDA}">
      <dsp:nvSpPr>
        <dsp:cNvPr id="0" name=""/>
        <dsp:cNvSpPr/>
      </dsp:nvSpPr>
      <dsp:spPr>
        <a:xfrm>
          <a:off x="6897713" y="2151357"/>
          <a:ext cx="468716" cy="46871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0AAA01-EA5B-4F82-9446-03034FE37D70}">
      <dsp:nvSpPr>
        <dsp:cNvPr id="0" name=""/>
        <dsp:cNvSpPr/>
      </dsp:nvSpPr>
      <dsp:spPr>
        <a:xfrm>
          <a:off x="7709309" y="1981650"/>
          <a:ext cx="1904883" cy="808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nb-NO" sz="1100" kern="1200" dirty="0" err="1"/>
            <a:t>Understanding</a:t>
          </a:r>
          <a:r>
            <a:rPr lang="nb-NO" sz="1100" kern="1200" dirty="0"/>
            <a:t> AR </a:t>
          </a:r>
          <a:r>
            <a:rPr lang="nb-NO" sz="1100" kern="1200" dirty="0" err="1"/>
            <a:t>may</a:t>
          </a:r>
          <a:r>
            <a:rPr lang="nb-NO" sz="1100" kern="1200" dirty="0"/>
            <a:t> be </a:t>
          </a:r>
          <a:r>
            <a:rPr lang="nb-NO" sz="1100" kern="1200" dirty="0" err="1"/>
            <a:t>key</a:t>
          </a:r>
          <a:r>
            <a:rPr lang="nb-NO" sz="1100" kern="1200" dirty="0"/>
            <a:t> to understand </a:t>
          </a:r>
          <a:r>
            <a:rPr lang="nb-NO" sz="1100" kern="1200" dirty="0" err="1"/>
            <a:t>furure</a:t>
          </a:r>
          <a:r>
            <a:rPr lang="nb-NO" sz="1100" kern="1200" dirty="0"/>
            <a:t> Arctic </a:t>
          </a:r>
          <a:r>
            <a:rPr lang="nb-NO" sz="1100" kern="1200" dirty="0" err="1"/>
            <a:t>extreme</a:t>
          </a:r>
          <a:r>
            <a:rPr lang="nb-NO" sz="1100" kern="1200" dirty="0"/>
            <a:t> </a:t>
          </a:r>
          <a:r>
            <a:rPr lang="nb-NO" sz="1100" kern="1200" dirty="0" err="1"/>
            <a:t>events</a:t>
          </a:r>
          <a:r>
            <a:rPr lang="nb-NO" sz="1100" kern="1200" dirty="0"/>
            <a:t> ?  </a:t>
          </a:r>
          <a:endParaRPr lang="en-US" sz="1100" kern="1200" dirty="0"/>
        </a:p>
      </dsp:txBody>
      <dsp:txXfrm>
        <a:off x="7709309" y="1981650"/>
        <a:ext cx="1904883" cy="8081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nb-NO"/>
              <a:t>Klikk for å redigere tittelstil</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Klikk for å redigere undertittelstil i malen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e med bildetekst">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nb-NO"/>
              <a:t>Klikk for å redigere tittelstil</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b-NO"/>
              <a:t>Klikk på ikonet for å legge til et bilde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tel og tekst">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nb-NO"/>
              <a:t>Klikk for å redigere tittelstil</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itat med tekst">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nb-NO"/>
              <a:t>Klikk for å redigere tittelstil</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b-NO"/>
              <a:t>Klikk for å redigere tekststiler i malen</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vnekort">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nb-NO"/>
              <a:t>Klikk for å redigere tittelstil</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vnekort med sitat">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nb-NO"/>
              <a:t>Klikk for å redigere tittelstil</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nb-NO"/>
              <a:t>Klikk for å redigere tekststiler i malen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ann eller Usan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nb-NO"/>
              <a:t>Klikk for å redigere tittelstil</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nb-NO"/>
              <a:t>Klikk for å redigere tekststiler i malen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nb-NO"/>
              <a:t>Klikk for å redigere tittelstil</a:t>
            </a:r>
            <a:endParaRPr lang="en-US" dirty="0"/>
          </a:p>
        </p:txBody>
      </p:sp>
      <p:sp>
        <p:nvSpPr>
          <p:cNvPr id="3" name="Vertical Text Placeholder 2"/>
          <p:cNvSpPr>
            <a:spLocks noGrp="1"/>
          </p:cNvSpPr>
          <p:nvPr>
            <p:ph type="body" orient="vert" idx="1"/>
          </p:nvPr>
        </p:nvSpPr>
        <p:spPr/>
        <p:txBody>
          <a:bodyPr vert="eaVert" ancho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nb-NO"/>
              <a:t>Klikk for å redigere tittelstil</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idx="1"/>
          </p:nvPr>
        </p:nvSpPr>
        <p:spPr/>
        <p:txBody>
          <a:bodyPr anchor="ct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nb-NO"/>
              <a:t>Klikk for å redigere tittelstil</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Klikk for å redigere tittelstil</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nb-NO"/>
              <a:t>Klikk for å redigere tittelstil</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B61BEF0D-F0BB-DE4B-95CE-6DB70DBA9567}" type="datetimeFigureOut">
              <a:rPr lang="en-US" dirty="0"/>
              <a:pPr/>
              <a:t>11/18/2019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nb-NO"/>
              <a:t>Klikk for å redigere tittelstil</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b-NO"/>
              <a:t>Klikk på ikonet for å legge til et bilde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11/18/2019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nb-NO"/>
              <a:t>Klikk for å redigere tittelstil</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11/18/2019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02E3631-5B36-48B4-A167-2EEF160AE72C}"/>
              </a:ext>
            </a:extLst>
          </p:cNvPr>
          <p:cNvSpPr>
            <a:spLocks noGrp="1"/>
          </p:cNvSpPr>
          <p:nvPr>
            <p:ph type="ctrTitle"/>
          </p:nvPr>
        </p:nvSpPr>
        <p:spPr/>
        <p:txBody>
          <a:bodyPr/>
          <a:lstStyle/>
          <a:p>
            <a:r>
              <a:rPr lang="nb-NO" dirty="0"/>
              <a:t>Extreme </a:t>
            </a:r>
            <a:r>
              <a:rPr lang="nb-NO" dirty="0" err="1"/>
              <a:t>daily</a:t>
            </a:r>
            <a:r>
              <a:rPr lang="nb-NO" dirty="0"/>
              <a:t> </a:t>
            </a:r>
            <a:r>
              <a:rPr lang="en-GB" dirty="0"/>
              <a:t>precipitation events at Spitsbergen, an Arctic Island  </a:t>
            </a:r>
            <a:endParaRPr lang="nb-NO" dirty="0"/>
          </a:p>
        </p:txBody>
      </p:sp>
      <p:sp>
        <p:nvSpPr>
          <p:cNvPr id="3" name="Undertittel 2">
            <a:extLst>
              <a:ext uri="{FF2B5EF4-FFF2-40B4-BE49-F238E27FC236}">
                <a16:creationId xmlns:a16="http://schemas.microsoft.com/office/drawing/2014/main" id="{64438F26-3B2C-47B6-AADA-B23B3826E8AE}"/>
              </a:ext>
            </a:extLst>
          </p:cNvPr>
          <p:cNvSpPr>
            <a:spLocks noGrp="1"/>
          </p:cNvSpPr>
          <p:nvPr>
            <p:ph type="subTitle" idx="1"/>
          </p:nvPr>
        </p:nvSpPr>
        <p:spPr/>
        <p:txBody>
          <a:bodyPr/>
          <a:lstStyle/>
          <a:p>
            <a:r>
              <a:rPr lang="nb-NO" dirty="0"/>
              <a:t>Mark C. </a:t>
            </a:r>
            <a:r>
              <a:rPr lang="nb-NO" dirty="0" err="1"/>
              <a:t>Serreze</a:t>
            </a:r>
            <a:endParaRPr lang="nb-NO" dirty="0"/>
          </a:p>
          <a:p>
            <a:r>
              <a:rPr lang="nb-NO" dirty="0"/>
              <a:t>Alex D. Crawford </a:t>
            </a:r>
          </a:p>
          <a:p>
            <a:r>
              <a:rPr lang="nb-NO" dirty="0"/>
              <a:t>Andrew P. </a:t>
            </a:r>
            <a:r>
              <a:rPr lang="nb-NO" dirty="0" err="1"/>
              <a:t>Barret</a:t>
            </a:r>
            <a:r>
              <a:rPr lang="nb-NO" dirty="0"/>
              <a:t> </a:t>
            </a:r>
          </a:p>
        </p:txBody>
      </p:sp>
    </p:spTree>
    <p:extLst>
      <p:ext uri="{BB962C8B-B14F-4D97-AF65-F5344CB8AC3E}">
        <p14:creationId xmlns:p14="http://schemas.microsoft.com/office/powerpoint/2010/main" val="2224858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tel 1">
            <a:extLst>
              <a:ext uri="{FF2B5EF4-FFF2-40B4-BE49-F238E27FC236}">
                <a16:creationId xmlns:a16="http://schemas.microsoft.com/office/drawing/2014/main" id="{2946A6A4-62D4-4992-8EE8-5C79520A5219}"/>
              </a:ext>
            </a:extLst>
          </p:cNvPr>
          <p:cNvSpPr>
            <a:spLocks noGrp="1"/>
          </p:cNvSpPr>
          <p:nvPr>
            <p:ph type="title"/>
          </p:nvPr>
        </p:nvSpPr>
        <p:spPr>
          <a:xfrm>
            <a:off x="1141413" y="609600"/>
            <a:ext cx="9905998" cy="1065451"/>
          </a:xfrm>
        </p:spPr>
        <p:txBody>
          <a:bodyPr>
            <a:normAutofit/>
          </a:bodyPr>
          <a:lstStyle/>
          <a:p>
            <a:pPr algn="ctr"/>
            <a:r>
              <a:rPr lang="nb-NO">
                <a:solidFill>
                  <a:srgbClr val="BFBFBF"/>
                </a:solidFill>
              </a:rPr>
              <a:t>Case 30-31 January 2012</a:t>
            </a:r>
          </a:p>
        </p:txBody>
      </p:sp>
      <p:sp>
        <p:nvSpPr>
          <p:cNvPr id="3" name="Plassholder for innhold 2">
            <a:extLst>
              <a:ext uri="{FF2B5EF4-FFF2-40B4-BE49-F238E27FC236}">
                <a16:creationId xmlns:a16="http://schemas.microsoft.com/office/drawing/2014/main" id="{CA3E6EFB-45BD-4CA6-B86B-6807EAE1FB6A}"/>
              </a:ext>
            </a:extLst>
          </p:cNvPr>
          <p:cNvSpPr>
            <a:spLocks noGrp="1"/>
          </p:cNvSpPr>
          <p:nvPr>
            <p:ph idx="1"/>
          </p:nvPr>
        </p:nvSpPr>
        <p:spPr>
          <a:xfrm>
            <a:off x="1141413" y="2666999"/>
            <a:ext cx="9905998" cy="3124201"/>
          </a:xfrm>
        </p:spPr>
        <p:txBody>
          <a:bodyPr>
            <a:normAutofit/>
          </a:bodyPr>
          <a:lstStyle/>
          <a:p>
            <a:r>
              <a:rPr lang="nb-NO" dirty="0"/>
              <a:t>98 mm record </a:t>
            </a:r>
            <a:r>
              <a:rPr lang="nb-NO" dirty="0" err="1"/>
              <a:t>event</a:t>
            </a:r>
            <a:r>
              <a:rPr lang="nb-NO" dirty="0"/>
              <a:t> </a:t>
            </a:r>
            <a:r>
              <a:rPr lang="nb-NO" dirty="0" err="1"/>
              <a:t>followed</a:t>
            </a:r>
            <a:r>
              <a:rPr lang="nb-NO" dirty="0"/>
              <a:t> by 40 mm </a:t>
            </a:r>
            <a:r>
              <a:rPr lang="nb-NO" dirty="0" err="1"/>
              <a:t>event</a:t>
            </a:r>
            <a:r>
              <a:rPr lang="nb-NO" dirty="0"/>
              <a:t> </a:t>
            </a:r>
            <a:r>
              <a:rPr lang="nb-NO" dirty="0" err="1"/>
              <a:t>nex</a:t>
            </a:r>
            <a:r>
              <a:rPr lang="nb-NO" dirty="0"/>
              <a:t> </a:t>
            </a:r>
            <a:r>
              <a:rPr lang="nb-NO" dirty="0" err="1"/>
              <a:t>day</a:t>
            </a:r>
            <a:r>
              <a:rPr lang="nb-NO" dirty="0"/>
              <a:t>  (10th </a:t>
            </a:r>
            <a:r>
              <a:rPr lang="nb-NO" dirty="0" err="1"/>
              <a:t>largest</a:t>
            </a:r>
            <a:r>
              <a:rPr lang="nb-NO" dirty="0"/>
              <a:t>)</a:t>
            </a:r>
          </a:p>
          <a:p>
            <a:r>
              <a:rPr lang="nb-NO" dirty="0" err="1"/>
              <a:t>Unusually</a:t>
            </a:r>
            <a:r>
              <a:rPr lang="nb-NO" dirty="0"/>
              <a:t> </a:t>
            </a:r>
            <a:r>
              <a:rPr lang="nb-NO" dirty="0" err="1"/>
              <a:t>warm</a:t>
            </a:r>
            <a:endParaRPr lang="nb-NO" dirty="0"/>
          </a:p>
          <a:p>
            <a:r>
              <a:rPr lang="nb-NO" dirty="0" err="1"/>
              <a:t>Significant</a:t>
            </a:r>
            <a:r>
              <a:rPr lang="nb-NO" dirty="0"/>
              <a:t> </a:t>
            </a:r>
            <a:r>
              <a:rPr lang="nb-NO" dirty="0" err="1"/>
              <a:t>increase</a:t>
            </a:r>
            <a:r>
              <a:rPr lang="nb-NO" dirty="0"/>
              <a:t> in permafrost </a:t>
            </a:r>
            <a:r>
              <a:rPr lang="nb-NO" dirty="0" err="1"/>
              <a:t>temperatures</a:t>
            </a:r>
            <a:r>
              <a:rPr lang="nb-NO" dirty="0"/>
              <a:t> </a:t>
            </a:r>
            <a:r>
              <a:rPr lang="nb-NO" dirty="0" err="1"/>
              <a:t>down</a:t>
            </a:r>
            <a:r>
              <a:rPr lang="nb-NO" dirty="0"/>
              <a:t> to 5m</a:t>
            </a:r>
          </a:p>
          <a:p>
            <a:r>
              <a:rPr lang="nb-NO" dirty="0" err="1"/>
              <a:t>Damaged</a:t>
            </a:r>
            <a:r>
              <a:rPr lang="nb-NO" dirty="0"/>
              <a:t> </a:t>
            </a:r>
            <a:r>
              <a:rPr lang="nb-NO" dirty="0" err="1"/>
              <a:t>infrastructure</a:t>
            </a:r>
            <a:r>
              <a:rPr lang="nb-NO" dirty="0"/>
              <a:t> due to </a:t>
            </a:r>
            <a:r>
              <a:rPr lang="nb-NO" dirty="0" err="1"/>
              <a:t>slush</a:t>
            </a:r>
            <a:r>
              <a:rPr lang="nb-NO" dirty="0"/>
              <a:t>-slide</a:t>
            </a:r>
          </a:p>
          <a:p>
            <a:r>
              <a:rPr lang="nb-NO" dirty="0" err="1"/>
              <a:t>Ground</a:t>
            </a:r>
            <a:r>
              <a:rPr lang="nb-NO" dirty="0"/>
              <a:t> </a:t>
            </a:r>
            <a:r>
              <a:rPr lang="nb-NO" dirty="0" err="1"/>
              <a:t>covered</a:t>
            </a:r>
            <a:r>
              <a:rPr lang="nb-NO" dirty="0"/>
              <a:t> in </a:t>
            </a:r>
            <a:r>
              <a:rPr lang="nb-NO" dirty="0" err="1"/>
              <a:t>ice</a:t>
            </a:r>
            <a:r>
              <a:rPr lang="nb-NO" dirty="0"/>
              <a:t> – starving </a:t>
            </a:r>
            <a:r>
              <a:rPr lang="nb-NO" dirty="0" err="1"/>
              <a:t>reindeer</a:t>
            </a:r>
            <a:endParaRPr lang="nb-NO" dirty="0"/>
          </a:p>
          <a:p>
            <a:r>
              <a:rPr lang="nb-NO" dirty="0" err="1"/>
              <a:t>Annomaly</a:t>
            </a:r>
            <a:r>
              <a:rPr lang="nb-NO" dirty="0"/>
              <a:t> </a:t>
            </a:r>
            <a:r>
              <a:rPr lang="nb-NO" dirty="0" err="1"/>
              <a:t>computed</a:t>
            </a:r>
            <a:r>
              <a:rPr lang="nb-NO" dirty="0"/>
              <a:t> by MERRA from 36-year </a:t>
            </a:r>
            <a:r>
              <a:rPr lang="nb-NO" dirty="0" err="1"/>
              <a:t>average</a:t>
            </a:r>
            <a:r>
              <a:rPr lang="nb-NO" dirty="0"/>
              <a:t> (1979-2014)</a:t>
            </a:r>
          </a:p>
        </p:txBody>
      </p:sp>
    </p:spTree>
    <p:extLst>
      <p:ext uri="{BB962C8B-B14F-4D97-AF65-F5344CB8AC3E}">
        <p14:creationId xmlns:p14="http://schemas.microsoft.com/office/powerpoint/2010/main" val="74898595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35ACFDF-3D13-4328-A340-2063C8634A0C}"/>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16F75CF9-BBA8-4BA1-A5EA-3CD57D33D12B}"/>
              </a:ext>
            </a:extLst>
          </p:cNvPr>
          <p:cNvSpPr>
            <a:spLocks noGrp="1"/>
          </p:cNvSpPr>
          <p:nvPr>
            <p:ph idx="1"/>
          </p:nvPr>
        </p:nvSpPr>
        <p:spPr/>
        <p:txBody>
          <a:bodyPr/>
          <a:lstStyle/>
          <a:p>
            <a:endParaRPr lang="nb-NO"/>
          </a:p>
        </p:txBody>
      </p:sp>
      <p:pic>
        <p:nvPicPr>
          <p:cNvPr id="4" name="Bilde 3">
            <a:extLst>
              <a:ext uri="{FF2B5EF4-FFF2-40B4-BE49-F238E27FC236}">
                <a16:creationId xmlns:a16="http://schemas.microsoft.com/office/drawing/2014/main" id="{F7EDB1B9-8B15-452B-B55A-8A4BA3570DF4}"/>
              </a:ext>
            </a:extLst>
          </p:cNvPr>
          <p:cNvPicPr>
            <a:picLocks noChangeAspect="1"/>
          </p:cNvPicPr>
          <p:nvPr/>
        </p:nvPicPr>
        <p:blipFill>
          <a:blip r:embed="rId2"/>
          <a:stretch>
            <a:fillRect/>
          </a:stretch>
        </p:blipFill>
        <p:spPr>
          <a:xfrm>
            <a:off x="1141412" y="139598"/>
            <a:ext cx="9000000" cy="6450879"/>
          </a:xfrm>
          <a:prstGeom prst="rect">
            <a:avLst/>
          </a:prstGeom>
        </p:spPr>
      </p:pic>
    </p:spTree>
    <p:extLst>
      <p:ext uri="{BB962C8B-B14F-4D97-AF65-F5344CB8AC3E}">
        <p14:creationId xmlns:p14="http://schemas.microsoft.com/office/powerpoint/2010/main" val="11318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12F4FDF-F469-4937-84A7-C3E77E04712C}"/>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402A67C6-6351-4D4A-8204-15EDDC019E38}"/>
              </a:ext>
            </a:extLst>
          </p:cNvPr>
          <p:cNvSpPr>
            <a:spLocks noGrp="1"/>
          </p:cNvSpPr>
          <p:nvPr>
            <p:ph idx="1"/>
          </p:nvPr>
        </p:nvSpPr>
        <p:spPr/>
        <p:txBody>
          <a:bodyPr/>
          <a:lstStyle/>
          <a:p>
            <a:endParaRPr lang="nb-NO"/>
          </a:p>
        </p:txBody>
      </p:sp>
      <p:pic>
        <p:nvPicPr>
          <p:cNvPr id="4" name="Bilde 3">
            <a:extLst>
              <a:ext uri="{FF2B5EF4-FFF2-40B4-BE49-F238E27FC236}">
                <a16:creationId xmlns:a16="http://schemas.microsoft.com/office/drawing/2014/main" id="{AE926B66-EACC-45ED-BBB2-6A838345F672}"/>
              </a:ext>
            </a:extLst>
          </p:cNvPr>
          <p:cNvPicPr>
            <a:picLocks noChangeAspect="1"/>
          </p:cNvPicPr>
          <p:nvPr/>
        </p:nvPicPr>
        <p:blipFill>
          <a:blip r:embed="rId2"/>
          <a:stretch>
            <a:fillRect/>
          </a:stretch>
        </p:blipFill>
        <p:spPr>
          <a:xfrm>
            <a:off x="1141413" y="253751"/>
            <a:ext cx="9078504" cy="6480000"/>
          </a:xfrm>
          <a:prstGeom prst="rect">
            <a:avLst/>
          </a:prstGeom>
        </p:spPr>
      </p:pic>
    </p:spTree>
    <p:extLst>
      <p:ext uri="{BB962C8B-B14F-4D97-AF65-F5344CB8AC3E}">
        <p14:creationId xmlns:p14="http://schemas.microsoft.com/office/powerpoint/2010/main" val="395120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86170AD-900F-4624-B81D-D83AB67B5021}"/>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3B143032-5663-4C98-B788-B1F73C2EB0DB}"/>
              </a:ext>
            </a:extLst>
          </p:cNvPr>
          <p:cNvSpPr>
            <a:spLocks noGrp="1"/>
          </p:cNvSpPr>
          <p:nvPr>
            <p:ph idx="1"/>
          </p:nvPr>
        </p:nvSpPr>
        <p:spPr/>
        <p:txBody>
          <a:bodyPr/>
          <a:lstStyle/>
          <a:p>
            <a:endParaRPr lang="nb-NO"/>
          </a:p>
        </p:txBody>
      </p:sp>
      <p:pic>
        <p:nvPicPr>
          <p:cNvPr id="4" name="Bilde 3">
            <a:extLst>
              <a:ext uri="{FF2B5EF4-FFF2-40B4-BE49-F238E27FC236}">
                <a16:creationId xmlns:a16="http://schemas.microsoft.com/office/drawing/2014/main" id="{5652295F-078A-4EE9-9179-6F75F3135AE6}"/>
              </a:ext>
            </a:extLst>
          </p:cNvPr>
          <p:cNvPicPr>
            <a:picLocks noChangeAspect="1"/>
          </p:cNvPicPr>
          <p:nvPr/>
        </p:nvPicPr>
        <p:blipFill>
          <a:blip r:embed="rId2"/>
          <a:stretch>
            <a:fillRect/>
          </a:stretch>
        </p:blipFill>
        <p:spPr>
          <a:xfrm>
            <a:off x="1141413" y="222738"/>
            <a:ext cx="9172927" cy="6566598"/>
          </a:xfrm>
          <a:prstGeom prst="rect">
            <a:avLst/>
          </a:prstGeom>
        </p:spPr>
      </p:pic>
    </p:spTree>
    <p:extLst>
      <p:ext uri="{BB962C8B-B14F-4D97-AF65-F5344CB8AC3E}">
        <p14:creationId xmlns:p14="http://schemas.microsoft.com/office/powerpoint/2010/main" val="2157472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A48518F-3152-489C-868C-9858FF58B577}"/>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E79258D8-FBD3-413D-92FA-FA132213DA14}"/>
              </a:ext>
            </a:extLst>
          </p:cNvPr>
          <p:cNvSpPr>
            <a:spLocks noGrp="1"/>
          </p:cNvSpPr>
          <p:nvPr>
            <p:ph idx="1"/>
          </p:nvPr>
        </p:nvSpPr>
        <p:spPr/>
        <p:txBody>
          <a:bodyPr/>
          <a:lstStyle/>
          <a:p>
            <a:endParaRPr lang="nb-NO"/>
          </a:p>
        </p:txBody>
      </p:sp>
      <p:pic>
        <p:nvPicPr>
          <p:cNvPr id="4" name="Bilde 3">
            <a:extLst>
              <a:ext uri="{FF2B5EF4-FFF2-40B4-BE49-F238E27FC236}">
                <a16:creationId xmlns:a16="http://schemas.microsoft.com/office/drawing/2014/main" id="{B59F9A5B-DA3C-42B7-A12C-33A4EE7F7465}"/>
              </a:ext>
            </a:extLst>
          </p:cNvPr>
          <p:cNvPicPr>
            <a:picLocks noChangeAspect="1"/>
          </p:cNvPicPr>
          <p:nvPr/>
        </p:nvPicPr>
        <p:blipFill>
          <a:blip r:embed="rId2"/>
          <a:stretch>
            <a:fillRect/>
          </a:stretch>
        </p:blipFill>
        <p:spPr>
          <a:xfrm>
            <a:off x="1024586" y="110532"/>
            <a:ext cx="8964709" cy="6430945"/>
          </a:xfrm>
          <a:prstGeom prst="rect">
            <a:avLst/>
          </a:prstGeom>
        </p:spPr>
      </p:pic>
    </p:spTree>
    <p:extLst>
      <p:ext uri="{BB962C8B-B14F-4D97-AF65-F5344CB8AC3E}">
        <p14:creationId xmlns:p14="http://schemas.microsoft.com/office/powerpoint/2010/main" val="1465747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CDF25E6-0E86-4CEA-9F2A-5DD8380D4ECA}"/>
              </a:ext>
            </a:extLst>
          </p:cNvPr>
          <p:cNvSpPr>
            <a:spLocks noGrp="1"/>
          </p:cNvSpPr>
          <p:nvPr>
            <p:ph type="title"/>
          </p:nvPr>
        </p:nvSpPr>
        <p:spPr/>
        <p:txBody>
          <a:bodyPr/>
          <a:lstStyle/>
          <a:p>
            <a:r>
              <a:rPr lang="nb-NO" dirty="0" err="1"/>
              <a:t>Atmospheric</a:t>
            </a:r>
            <a:r>
              <a:rPr lang="nb-NO" dirty="0"/>
              <a:t> River?</a:t>
            </a:r>
          </a:p>
        </p:txBody>
      </p:sp>
      <p:sp>
        <p:nvSpPr>
          <p:cNvPr id="3" name="Plassholder for innhold 2">
            <a:extLst>
              <a:ext uri="{FF2B5EF4-FFF2-40B4-BE49-F238E27FC236}">
                <a16:creationId xmlns:a16="http://schemas.microsoft.com/office/drawing/2014/main" id="{B27300BA-7B5A-46B7-9EA6-5C516ECE6355}"/>
              </a:ext>
            </a:extLst>
          </p:cNvPr>
          <p:cNvSpPr>
            <a:spLocks noGrp="1"/>
          </p:cNvSpPr>
          <p:nvPr>
            <p:ph idx="1"/>
          </p:nvPr>
        </p:nvSpPr>
        <p:spPr/>
        <p:txBody>
          <a:bodyPr/>
          <a:lstStyle/>
          <a:p>
            <a:r>
              <a:rPr lang="nb-NO" dirty="0" err="1"/>
              <a:t>Strong</a:t>
            </a:r>
            <a:r>
              <a:rPr lang="nb-NO" dirty="0"/>
              <a:t> positive </a:t>
            </a:r>
            <a:r>
              <a:rPr lang="nb-NO" dirty="0" err="1"/>
              <a:t>annomalie</a:t>
            </a:r>
            <a:r>
              <a:rPr lang="nb-NO" dirty="0"/>
              <a:t> in </a:t>
            </a:r>
            <a:r>
              <a:rPr lang="nb-NO" dirty="0" err="1"/>
              <a:t>the</a:t>
            </a:r>
            <a:r>
              <a:rPr lang="nb-NO" dirty="0"/>
              <a:t> </a:t>
            </a:r>
            <a:r>
              <a:rPr lang="nb-NO" dirty="0" err="1"/>
              <a:t>northern</a:t>
            </a:r>
            <a:r>
              <a:rPr lang="nb-NO" dirty="0"/>
              <a:t> end </a:t>
            </a:r>
            <a:r>
              <a:rPr lang="nb-NO" dirty="0" err="1"/>
              <a:t>of</a:t>
            </a:r>
            <a:r>
              <a:rPr lang="nb-NO" dirty="0"/>
              <a:t> a </a:t>
            </a:r>
            <a:r>
              <a:rPr lang="nb-NO" dirty="0" err="1"/>
              <a:t>narrow</a:t>
            </a:r>
            <a:r>
              <a:rPr lang="nb-NO" dirty="0"/>
              <a:t> band from </a:t>
            </a:r>
            <a:r>
              <a:rPr lang="nb-NO" dirty="0" err="1"/>
              <a:t>the</a:t>
            </a:r>
            <a:r>
              <a:rPr lang="nb-NO" dirty="0"/>
              <a:t> </a:t>
            </a:r>
            <a:r>
              <a:rPr lang="nb-NO" dirty="0" err="1"/>
              <a:t>subtropics</a:t>
            </a:r>
            <a:r>
              <a:rPr lang="nb-NO" dirty="0"/>
              <a:t> </a:t>
            </a:r>
          </a:p>
          <a:p>
            <a:r>
              <a:rPr lang="nb-NO" dirty="0"/>
              <a:t>«</a:t>
            </a:r>
            <a:r>
              <a:rPr lang="en-US" dirty="0"/>
              <a:t>Zhu and Newell (1998) showed that in excess of 90% of the total meridional water </a:t>
            </a:r>
            <a:r>
              <a:rPr lang="en-US" dirty="0" err="1"/>
              <a:t>vapour</a:t>
            </a:r>
            <a:r>
              <a:rPr lang="en-US" dirty="0"/>
              <a:t> transport in the mid-latitudes occurs through such atmospheric rivers.</a:t>
            </a:r>
            <a:r>
              <a:rPr lang="nb-NO" dirty="0"/>
              <a:t> »</a:t>
            </a:r>
            <a:endParaRPr lang="en-US" dirty="0"/>
          </a:p>
          <a:p>
            <a:r>
              <a:rPr lang="en-US" dirty="0"/>
              <a:t>Event caused by synoptic-scale uplift in combination with AM from the subtropical Atlantic</a:t>
            </a:r>
            <a:endParaRPr lang="nb-NO" dirty="0"/>
          </a:p>
        </p:txBody>
      </p:sp>
      <p:pic>
        <p:nvPicPr>
          <p:cNvPr id="4" name="Bilde 3">
            <a:extLst>
              <a:ext uri="{FF2B5EF4-FFF2-40B4-BE49-F238E27FC236}">
                <a16:creationId xmlns:a16="http://schemas.microsoft.com/office/drawing/2014/main" id="{0EDA2EFC-2AB7-4230-8FB4-3AD7C6B68060}"/>
              </a:ext>
            </a:extLst>
          </p:cNvPr>
          <p:cNvPicPr>
            <a:picLocks noChangeAspect="1"/>
          </p:cNvPicPr>
          <p:nvPr/>
        </p:nvPicPr>
        <p:blipFill>
          <a:blip r:embed="rId2"/>
          <a:stretch>
            <a:fillRect/>
          </a:stretch>
        </p:blipFill>
        <p:spPr>
          <a:xfrm>
            <a:off x="7175500" y="71660"/>
            <a:ext cx="3562278" cy="2866579"/>
          </a:xfrm>
          <a:prstGeom prst="rect">
            <a:avLst/>
          </a:prstGeom>
        </p:spPr>
      </p:pic>
    </p:spTree>
    <p:extLst>
      <p:ext uri="{BB962C8B-B14F-4D97-AF65-F5344CB8AC3E}">
        <p14:creationId xmlns:p14="http://schemas.microsoft.com/office/powerpoint/2010/main" val="1260744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123BB81-F0DD-4DA1-8C6A-9872DFA8D7F3}"/>
              </a:ext>
            </a:extLst>
          </p:cNvPr>
          <p:cNvSpPr>
            <a:spLocks noGrp="1"/>
          </p:cNvSpPr>
          <p:nvPr>
            <p:ph type="title"/>
          </p:nvPr>
        </p:nvSpPr>
        <p:spPr/>
        <p:txBody>
          <a:bodyPr/>
          <a:lstStyle/>
          <a:p>
            <a:r>
              <a:rPr lang="nb-NO" dirty="0"/>
              <a:t>Case 26-28 September 1989</a:t>
            </a:r>
          </a:p>
        </p:txBody>
      </p:sp>
      <p:sp>
        <p:nvSpPr>
          <p:cNvPr id="3" name="Plassholder for innhold 2">
            <a:extLst>
              <a:ext uri="{FF2B5EF4-FFF2-40B4-BE49-F238E27FC236}">
                <a16:creationId xmlns:a16="http://schemas.microsoft.com/office/drawing/2014/main" id="{CD9BF0AB-3C9D-4A54-A70C-2A217F08556C}"/>
              </a:ext>
            </a:extLst>
          </p:cNvPr>
          <p:cNvSpPr>
            <a:spLocks noGrp="1"/>
          </p:cNvSpPr>
          <p:nvPr>
            <p:ph idx="1"/>
          </p:nvPr>
        </p:nvSpPr>
        <p:spPr/>
        <p:txBody>
          <a:bodyPr/>
          <a:lstStyle/>
          <a:p>
            <a:r>
              <a:rPr lang="nb-NO" dirty="0"/>
              <a:t>49mm in NÅ and 14mm at Barentsburg </a:t>
            </a:r>
            <a:r>
              <a:rPr lang="nb-NO" dirty="0" err="1"/>
              <a:t>on</a:t>
            </a:r>
            <a:r>
              <a:rPr lang="nb-NO" dirty="0"/>
              <a:t> sept. 26th and 28mm/33mm </a:t>
            </a:r>
            <a:r>
              <a:rPr lang="nb-NO" dirty="0" err="1"/>
              <a:t>on</a:t>
            </a:r>
            <a:r>
              <a:rPr lang="nb-NO" dirty="0"/>
              <a:t> </a:t>
            </a:r>
            <a:r>
              <a:rPr lang="nb-NO" dirty="0" err="1"/>
              <a:t>the</a:t>
            </a:r>
            <a:r>
              <a:rPr lang="nb-NO" dirty="0"/>
              <a:t> 27th/28th at Barentsburg</a:t>
            </a:r>
          </a:p>
          <a:p>
            <a:r>
              <a:rPr lang="nb-NO" dirty="0"/>
              <a:t>Not same AM </a:t>
            </a:r>
            <a:r>
              <a:rPr lang="nb-NO" dirty="0" err="1"/>
              <a:t>features</a:t>
            </a:r>
            <a:r>
              <a:rPr lang="nb-NO" dirty="0"/>
              <a:t>. More </a:t>
            </a:r>
            <a:r>
              <a:rPr lang="nb-NO" dirty="0" err="1"/>
              <a:t>synoptic</a:t>
            </a:r>
            <a:r>
              <a:rPr lang="nb-NO" dirty="0"/>
              <a:t> </a:t>
            </a:r>
            <a:r>
              <a:rPr lang="nb-NO" dirty="0" err="1"/>
              <a:t>complex</a:t>
            </a:r>
            <a:r>
              <a:rPr lang="nb-NO" dirty="0"/>
              <a:t>. </a:t>
            </a:r>
          </a:p>
        </p:txBody>
      </p:sp>
      <p:pic>
        <p:nvPicPr>
          <p:cNvPr id="4" name="Bilde 3">
            <a:extLst>
              <a:ext uri="{FF2B5EF4-FFF2-40B4-BE49-F238E27FC236}">
                <a16:creationId xmlns:a16="http://schemas.microsoft.com/office/drawing/2014/main" id="{A6903522-6807-497D-A5FF-F467D7355807}"/>
              </a:ext>
            </a:extLst>
          </p:cNvPr>
          <p:cNvPicPr>
            <a:picLocks noChangeAspect="1"/>
          </p:cNvPicPr>
          <p:nvPr/>
        </p:nvPicPr>
        <p:blipFill>
          <a:blip r:embed="rId2"/>
          <a:stretch>
            <a:fillRect/>
          </a:stretch>
        </p:blipFill>
        <p:spPr>
          <a:xfrm>
            <a:off x="7409029" y="228600"/>
            <a:ext cx="4046371" cy="3253655"/>
          </a:xfrm>
          <a:prstGeom prst="rect">
            <a:avLst/>
          </a:prstGeom>
        </p:spPr>
      </p:pic>
    </p:spTree>
    <p:extLst>
      <p:ext uri="{BB962C8B-B14F-4D97-AF65-F5344CB8AC3E}">
        <p14:creationId xmlns:p14="http://schemas.microsoft.com/office/powerpoint/2010/main" val="2423870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3639923-4E7A-4545-8B04-61E290994B93}"/>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7C6A544E-C9C9-473C-9744-C89796BCD089}"/>
              </a:ext>
            </a:extLst>
          </p:cNvPr>
          <p:cNvSpPr>
            <a:spLocks noGrp="1"/>
          </p:cNvSpPr>
          <p:nvPr>
            <p:ph idx="1"/>
          </p:nvPr>
        </p:nvSpPr>
        <p:spPr/>
        <p:txBody>
          <a:bodyPr/>
          <a:lstStyle/>
          <a:p>
            <a:endParaRPr lang="nb-NO"/>
          </a:p>
        </p:txBody>
      </p:sp>
      <p:pic>
        <p:nvPicPr>
          <p:cNvPr id="4" name="Bilde 3">
            <a:extLst>
              <a:ext uri="{FF2B5EF4-FFF2-40B4-BE49-F238E27FC236}">
                <a16:creationId xmlns:a16="http://schemas.microsoft.com/office/drawing/2014/main" id="{B36EF183-0B0A-45C4-8130-4A658E6781F3}"/>
              </a:ext>
            </a:extLst>
          </p:cNvPr>
          <p:cNvPicPr>
            <a:picLocks noChangeAspect="1"/>
          </p:cNvPicPr>
          <p:nvPr/>
        </p:nvPicPr>
        <p:blipFill>
          <a:blip r:embed="rId2"/>
          <a:stretch>
            <a:fillRect/>
          </a:stretch>
        </p:blipFill>
        <p:spPr>
          <a:xfrm>
            <a:off x="1141413" y="156191"/>
            <a:ext cx="8798112" cy="6264487"/>
          </a:xfrm>
          <a:prstGeom prst="rect">
            <a:avLst/>
          </a:prstGeom>
        </p:spPr>
      </p:pic>
    </p:spTree>
    <p:extLst>
      <p:ext uri="{BB962C8B-B14F-4D97-AF65-F5344CB8AC3E}">
        <p14:creationId xmlns:p14="http://schemas.microsoft.com/office/powerpoint/2010/main" val="540196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5E324EC-BA98-4FB5-B099-D61A01F0D58D}"/>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AA37512C-45E2-4CA8-9E8C-9BDB6307F80A}"/>
              </a:ext>
            </a:extLst>
          </p:cNvPr>
          <p:cNvSpPr>
            <a:spLocks noGrp="1"/>
          </p:cNvSpPr>
          <p:nvPr>
            <p:ph idx="1"/>
          </p:nvPr>
        </p:nvSpPr>
        <p:spPr/>
        <p:txBody>
          <a:bodyPr/>
          <a:lstStyle/>
          <a:p>
            <a:endParaRPr lang="nb-NO"/>
          </a:p>
        </p:txBody>
      </p:sp>
      <p:pic>
        <p:nvPicPr>
          <p:cNvPr id="4" name="Bilde 3">
            <a:extLst>
              <a:ext uri="{FF2B5EF4-FFF2-40B4-BE49-F238E27FC236}">
                <a16:creationId xmlns:a16="http://schemas.microsoft.com/office/drawing/2014/main" id="{0DE714DF-976D-4403-8E09-B9CFBEB8C8BB}"/>
              </a:ext>
            </a:extLst>
          </p:cNvPr>
          <p:cNvPicPr>
            <a:picLocks noChangeAspect="1"/>
          </p:cNvPicPr>
          <p:nvPr/>
        </p:nvPicPr>
        <p:blipFill>
          <a:blip r:embed="rId2"/>
          <a:stretch>
            <a:fillRect/>
          </a:stretch>
        </p:blipFill>
        <p:spPr>
          <a:xfrm>
            <a:off x="1141413" y="304800"/>
            <a:ext cx="8779778" cy="6248400"/>
          </a:xfrm>
          <a:prstGeom prst="rect">
            <a:avLst/>
          </a:prstGeom>
        </p:spPr>
      </p:pic>
    </p:spTree>
    <p:extLst>
      <p:ext uri="{BB962C8B-B14F-4D97-AF65-F5344CB8AC3E}">
        <p14:creationId xmlns:p14="http://schemas.microsoft.com/office/powerpoint/2010/main" val="976144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4B1E375-F348-43A9-9415-FCDC2F9CC98C}"/>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033E2E2A-7DD0-40B0-BAE3-A87D132BBBF2}"/>
              </a:ext>
            </a:extLst>
          </p:cNvPr>
          <p:cNvSpPr>
            <a:spLocks noGrp="1"/>
          </p:cNvSpPr>
          <p:nvPr>
            <p:ph idx="1"/>
          </p:nvPr>
        </p:nvSpPr>
        <p:spPr/>
        <p:txBody>
          <a:bodyPr/>
          <a:lstStyle/>
          <a:p>
            <a:endParaRPr lang="nb-NO"/>
          </a:p>
        </p:txBody>
      </p:sp>
      <p:pic>
        <p:nvPicPr>
          <p:cNvPr id="4" name="Bilde 3">
            <a:extLst>
              <a:ext uri="{FF2B5EF4-FFF2-40B4-BE49-F238E27FC236}">
                <a16:creationId xmlns:a16="http://schemas.microsoft.com/office/drawing/2014/main" id="{9839E6C0-6EE1-43DE-90BB-E66B34C59A9E}"/>
              </a:ext>
            </a:extLst>
          </p:cNvPr>
          <p:cNvPicPr>
            <a:picLocks noChangeAspect="1"/>
          </p:cNvPicPr>
          <p:nvPr/>
        </p:nvPicPr>
        <p:blipFill>
          <a:blip r:embed="rId2"/>
          <a:stretch>
            <a:fillRect/>
          </a:stretch>
        </p:blipFill>
        <p:spPr>
          <a:xfrm>
            <a:off x="1141413" y="303919"/>
            <a:ext cx="8767517" cy="6250161"/>
          </a:xfrm>
          <a:prstGeom prst="rect">
            <a:avLst/>
          </a:prstGeom>
        </p:spPr>
      </p:pic>
    </p:spTree>
    <p:extLst>
      <p:ext uri="{BB962C8B-B14F-4D97-AF65-F5344CB8AC3E}">
        <p14:creationId xmlns:p14="http://schemas.microsoft.com/office/powerpoint/2010/main" val="3792532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B798B71-6570-43EB-8B4F-B48BB185BF29}"/>
              </a:ext>
            </a:extLst>
          </p:cNvPr>
          <p:cNvSpPr>
            <a:spLocks noGrp="1"/>
          </p:cNvSpPr>
          <p:nvPr>
            <p:ph type="title"/>
          </p:nvPr>
        </p:nvSpPr>
        <p:spPr>
          <a:xfrm>
            <a:off x="669851" y="1430179"/>
            <a:ext cx="3029313" cy="3675908"/>
          </a:xfrm>
        </p:spPr>
        <p:txBody>
          <a:bodyPr anchor="ctr">
            <a:normAutofit/>
          </a:bodyPr>
          <a:lstStyle/>
          <a:p>
            <a:r>
              <a:rPr lang="nb-NO" sz="4000"/>
              <a:t>Overview</a:t>
            </a:r>
            <a:br>
              <a:rPr lang="nb-NO" sz="4000"/>
            </a:br>
            <a:endParaRPr lang="nb-NO" sz="4000"/>
          </a:p>
        </p:txBody>
      </p:sp>
      <p:sp>
        <p:nvSpPr>
          <p:cNvPr id="10" name="Rectangle 9">
            <a:extLst>
              <a:ext uri="{FF2B5EF4-FFF2-40B4-BE49-F238E27FC236}">
                <a16:creationId xmlns:a16="http://schemas.microsoft.com/office/drawing/2014/main" id="{43F5AC50-9F44-4D37-B36A-0C6B1C76E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8EFC17-AE69-4D15-95D3-F1AF111A7D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5CC1DFEA-17C7-4855-90D9-A8F3761D4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Plassholder for innhold 2">
            <a:extLst>
              <a:ext uri="{FF2B5EF4-FFF2-40B4-BE49-F238E27FC236}">
                <a16:creationId xmlns:a16="http://schemas.microsoft.com/office/drawing/2014/main" id="{9ABD9A22-7022-47C8-A202-1B10D956E770}"/>
              </a:ext>
            </a:extLst>
          </p:cNvPr>
          <p:cNvGraphicFramePr>
            <a:graphicFrameLocks noGrp="1"/>
          </p:cNvGraphicFramePr>
          <p:nvPr>
            <p:ph idx="1"/>
            <p:extLst>
              <p:ext uri="{D42A27DB-BD31-4B8C-83A1-F6EECF244321}">
                <p14:modId xmlns:p14="http://schemas.microsoft.com/office/powerpoint/2010/main" val="2907462239"/>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7000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B480D59-92B1-44A1-AF60-AD914706010E}"/>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2D4A5D1F-B087-4C3F-A544-3C8B76C50B16}"/>
              </a:ext>
            </a:extLst>
          </p:cNvPr>
          <p:cNvSpPr>
            <a:spLocks noGrp="1"/>
          </p:cNvSpPr>
          <p:nvPr>
            <p:ph idx="1"/>
          </p:nvPr>
        </p:nvSpPr>
        <p:spPr/>
        <p:txBody>
          <a:bodyPr/>
          <a:lstStyle/>
          <a:p>
            <a:endParaRPr lang="nb-NO"/>
          </a:p>
        </p:txBody>
      </p:sp>
      <p:pic>
        <p:nvPicPr>
          <p:cNvPr id="4" name="Bilde 3">
            <a:extLst>
              <a:ext uri="{FF2B5EF4-FFF2-40B4-BE49-F238E27FC236}">
                <a16:creationId xmlns:a16="http://schemas.microsoft.com/office/drawing/2014/main" id="{9198587C-57E6-454B-ABA4-2169BEF20CDA}"/>
              </a:ext>
            </a:extLst>
          </p:cNvPr>
          <p:cNvPicPr>
            <a:picLocks noChangeAspect="1"/>
          </p:cNvPicPr>
          <p:nvPr/>
        </p:nvPicPr>
        <p:blipFill>
          <a:blip r:embed="rId2"/>
          <a:stretch>
            <a:fillRect/>
          </a:stretch>
        </p:blipFill>
        <p:spPr>
          <a:xfrm>
            <a:off x="1102345" y="305601"/>
            <a:ext cx="8762242" cy="6246797"/>
          </a:xfrm>
          <a:prstGeom prst="rect">
            <a:avLst/>
          </a:prstGeom>
        </p:spPr>
      </p:pic>
    </p:spTree>
    <p:extLst>
      <p:ext uri="{BB962C8B-B14F-4D97-AF65-F5344CB8AC3E}">
        <p14:creationId xmlns:p14="http://schemas.microsoft.com/office/powerpoint/2010/main" val="986490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4C3B58B-DD79-4E12-8267-0777A5691894}"/>
              </a:ext>
            </a:extLst>
          </p:cNvPr>
          <p:cNvSpPr>
            <a:spLocks noGrp="1"/>
          </p:cNvSpPr>
          <p:nvPr>
            <p:ph type="title"/>
          </p:nvPr>
        </p:nvSpPr>
        <p:spPr>
          <a:xfrm>
            <a:off x="643192" y="668028"/>
            <a:ext cx="3431919" cy="5215247"/>
          </a:xfrm>
        </p:spPr>
        <p:txBody>
          <a:bodyPr>
            <a:normAutofit/>
          </a:bodyPr>
          <a:lstStyle/>
          <a:p>
            <a:r>
              <a:rPr lang="nb-NO" sz="2800"/>
              <a:t>Composite analysis NÅ (all seasons) </a:t>
            </a:r>
          </a:p>
        </p:txBody>
      </p:sp>
      <p:sp>
        <p:nvSpPr>
          <p:cNvPr id="3" name="Plassholder for innhold 2">
            <a:extLst>
              <a:ext uri="{FF2B5EF4-FFF2-40B4-BE49-F238E27FC236}">
                <a16:creationId xmlns:a16="http://schemas.microsoft.com/office/drawing/2014/main" id="{57764161-4C54-4CB7-A2CE-F6F0C546B73F}"/>
              </a:ext>
            </a:extLst>
          </p:cNvPr>
          <p:cNvSpPr>
            <a:spLocks noGrp="1"/>
          </p:cNvSpPr>
          <p:nvPr>
            <p:ph idx="1"/>
          </p:nvPr>
        </p:nvSpPr>
        <p:spPr>
          <a:xfrm>
            <a:off x="4719485" y="668029"/>
            <a:ext cx="6828142" cy="3353365"/>
          </a:xfrm>
        </p:spPr>
        <p:txBody>
          <a:bodyPr>
            <a:normAutofit/>
          </a:bodyPr>
          <a:lstStyle/>
          <a:p>
            <a:r>
              <a:rPr lang="nb-NO" sz="1800" dirty="0"/>
              <a:t>How is </a:t>
            </a:r>
            <a:r>
              <a:rPr lang="nb-NO" sz="1800" dirty="0" err="1"/>
              <a:t>the</a:t>
            </a:r>
            <a:r>
              <a:rPr lang="nb-NO" sz="1800" dirty="0"/>
              <a:t> </a:t>
            </a:r>
            <a:r>
              <a:rPr lang="nb-NO" sz="1800" dirty="0" err="1"/>
              <a:t>average</a:t>
            </a:r>
            <a:r>
              <a:rPr lang="nb-NO" sz="1800" dirty="0"/>
              <a:t> </a:t>
            </a:r>
            <a:r>
              <a:rPr lang="nb-NO" sz="1800" dirty="0" err="1"/>
              <a:t>atmospheric</a:t>
            </a:r>
            <a:r>
              <a:rPr lang="nb-NO" sz="1800" dirty="0"/>
              <a:t> </a:t>
            </a:r>
            <a:r>
              <a:rPr lang="nb-NO" sz="1800" dirty="0" err="1"/>
              <a:t>conditions</a:t>
            </a:r>
            <a:r>
              <a:rPr lang="nb-NO" sz="1800" dirty="0"/>
              <a:t> </a:t>
            </a:r>
            <a:r>
              <a:rPr lang="nb-NO" sz="1800" dirty="0" err="1"/>
              <a:t>accosiated</a:t>
            </a:r>
            <a:r>
              <a:rPr lang="nb-NO" sz="1800" dirty="0"/>
              <a:t> </a:t>
            </a:r>
            <a:r>
              <a:rPr lang="nb-NO" sz="1800" dirty="0" err="1"/>
              <a:t>with</a:t>
            </a:r>
            <a:r>
              <a:rPr lang="nb-NO" sz="1800" dirty="0"/>
              <a:t> </a:t>
            </a:r>
            <a:r>
              <a:rPr lang="nb-NO" sz="1800" dirty="0" err="1"/>
              <a:t>precipitation</a:t>
            </a:r>
            <a:r>
              <a:rPr lang="nb-NO" sz="1800" dirty="0"/>
              <a:t> </a:t>
            </a:r>
            <a:r>
              <a:rPr lang="nb-NO" sz="1800" dirty="0" err="1"/>
              <a:t>extremes</a:t>
            </a:r>
            <a:r>
              <a:rPr lang="nb-NO" sz="1800" dirty="0"/>
              <a:t>? </a:t>
            </a:r>
          </a:p>
          <a:p>
            <a:r>
              <a:rPr lang="nb-NO" sz="1800" dirty="0" err="1"/>
              <a:t>Entire</a:t>
            </a:r>
            <a:r>
              <a:rPr lang="nb-NO" sz="1800" dirty="0"/>
              <a:t> region has positive </a:t>
            </a:r>
            <a:r>
              <a:rPr lang="nb-NO" sz="1800" dirty="0" err="1"/>
              <a:t>annomaies</a:t>
            </a:r>
            <a:r>
              <a:rPr lang="nb-NO" sz="1800" dirty="0"/>
              <a:t> in </a:t>
            </a:r>
            <a:r>
              <a:rPr lang="nb-NO" sz="1800" dirty="0" err="1"/>
              <a:t>precipitable</a:t>
            </a:r>
            <a:r>
              <a:rPr lang="nb-NO" sz="1800" dirty="0"/>
              <a:t> water</a:t>
            </a:r>
          </a:p>
          <a:p>
            <a:r>
              <a:rPr lang="nb-NO" sz="1800" dirty="0"/>
              <a:t>MERRA </a:t>
            </a:r>
            <a:r>
              <a:rPr lang="nb-NO" sz="1800" dirty="0" err="1"/>
              <a:t>only</a:t>
            </a:r>
            <a:r>
              <a:rPr lang="nb-NO" sz="1800" dirty="0"/>
              <a:t> </a:t>
            </a:r>
            <a:r>
              <a:rPr lang="nb-NO" sz="1800" dirty="0" err="1"/>
              <a:t>suitable</a:t>
            </a:r>
            <a:r>
              <a:rPr lang="nb-NO" sz="1800" dirty="0"/>
              <a:t> for providing </a:t>
            </a:r>
            <a:r>
              <a:rPr lang="nb-NO" sz="1800" dirty="0" err="1"/>
              <a:t>qualitative</a:t>
            </a:r>
            <a:r>
              <a:rPr lang="nb-NO" sz="1800" dirty="0"/>
              <a:t> </a:t>
            </a:r>
            <a:r>
              <a:rPr lang="nb-NO" sz="1800" dirty="0" err="1"/>
              <a:t>depictions</a:t>
            </a:r>
            <a:r>
              <a:rPr lang="nb-NO" sz="1800" dirty="0"/>
              <a:t> </a:t>
            </a:r>
            <a:r>
              <a:rPr lang="nb-NO" sz="1800" dirty="0" err="1"/>
              <a:t>of</a:t>
            </a:r>
            <a:r>
              <a:rPr lang="nb-NO" sz="1800" dirty="0"/>
              <a:t> </a:t>
            </a:r>
            <a:r>
              <a:rPr lang="nb-NO" sz="1800" dirty="0" err="1"/>
              <a:t>broad</a:t>
            </a:r>
            <a:r>
              <a:rPr lang="nb-NO" sz="1800" dirty="0"/>
              <a:t> </a:t>
            </a:r>
            <a:r>
              <a:rPr lang="nb-NO" sz="1800" dirty="0" err="1"/>
              <a:t>scale</a:t>
            </a:r>
            <a:r>
              <a:rPr lang="nb-NO" sz="1800" dirty="0"/>
              <a:t> </a:t>
            </a:r>
            <a:r>
              <a:rPr lang="nb-NO" sz="1800" dirty="0" err="1"/>
              <a:t>patterns</a:t>
            </a:r>
            <a:endParaRPr lang="nb-NO" sz="1800" dirty="0"/>
          </a:p>
          <a:p>
            <a:r>
              <a:rPr lang="nb-NO" sz="1800" dirty="0"/>
              <a:t>MERRA </a:t>
            </a:r>
            <a:r>
              <a:rPr lang="nb-NO" sz="1800" dirty="0" err="1"/>
              <a:t>failes</a:t>
            </a:r>
            <a:r>
              <a:rPr lang="nb-NO" sz="1800" dirty="0"/>
              <a:t> to </a:t>
            </a:r>
            <a:r>
              <a:rPr lang="nb-NO" sz="1800" dirty="0" err="1"/>
              <a:t>capture</a:t>
            </a:r>
            <a:r>
              <a:rPr lang="nb-NO" sz="1800" dirty="0"/>
              <a:t> </a:t>
            </a:r>
            <a:r>
              <a:rPr lang="nb-NO" sz="1800" dirty="0" err="1"/>
              <a:t>highly</a:t>
            </a:r>
            <a:r>
              <a:rPr lang="nb-NO" sz="1800" dirty="0"/>
              <a:t> </a:t>
            </a:r>
            <a:r>
              <a:rPr lang="nb-NO" sz="1800" dirty="0" err="1"/>
              <a:t>localized</a:t>
            </a:r>
            <a:r>
              <a:rPr lang="nb-NO" sz="1800" dirty="0"/>
              <a:t> </a:t>
            </a:r>
            <a:r>
              <a:rPr lang="nb-NO" sz="1800" dirty="0" err="1"/>
              <a:t>aspects</a:t>
            </a:r>
            <a:r>
              <a:rPr lang="nb-NO" sz="1800" dirty="0"/>
              <a:t> </a:t>
            </a:r>
            <a:r>
              <a:rPr lang="nb-NO" sz="1800" dirty="0" err="1"/>
              <a:t>on</a:t>
            </a:r>
            <a:r>
              <a:rPr lang="nb-NO" sz="1800" dirty="0"/>
              <a:t> Spitsbergen due to </a:t>
            </a:r>
            <a:r>
              <a:rPr lang="nb-NO" sz="1800" dirty="0" err="1"/>
              <a:t>topography</a:t>
            </a:r>
            <a:endParaRPr lang="nb-NO" sz="1800" dirty="0"/>
          </a:p>
        </p:txBody>
      </p:sp>
      <p:pic>
        <p:nvPicPr>
          <p:cNvPr id="4" name="Bilde 3">
            <a:extLst>
              <a:ext uri="{FF2B5EF4-FFF2-40B4-BE49-F238E27FC236}">
                <a16:creationId xmlns:a16="http://schemas.microsoft.com/office/drawing/2014/main" id="{048D137B-F173-426D-9543-2581616D99BE}"/>
              </a:ext>
            </a:extLst>
          </p:cNvPr>
          <p:cNvPicPr>
            <a:picLocks noChangeAspect="1"/>
          </p:cNvPicPr>
          <p:nvPr/>
        </p:nvPicPr>
        <p:blipFill>
          <a:blip r:embed="rId3"/>
          <a:stretch>
            <a:fillRect/>
          </a:stretch>
        </p:blipFill>
        <p:spPr>
          <a:xfrm>
            <a:off x="5112774" y="4244980"/>
            <a:ext cx="6797332" cy="204152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26605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0449CD7-9A50-4886-8638-1F7D8BE9E13E}"/>
              </a:ext>
            </a:extLst>
          </p:cNvPr>
          <p:cNvSpPr>
            <a:spLocks noGrp="1"/>
          </p:cNvSpPr>
          <p:nvPr>
            <p:ph type="title"/>
          </p:nvPr>
        </p:nvSpPr>
        <p:spPr/>
        <p:txBody>
          <a:bodyPr/>
          <a:lstStyle/>
          <a:p>
            <a:endParaRPr lang="nb-NO"/>
          </a:p>
        </p:txBody>
      </p:sp>
      <p:sp>
        <p:nvSpPr>
          <p:cNvPr id="3" name="Plassholder for innhold 2">
            <a:extLst>
              <a:ext uri="{FF2B5EF4-FFF2-40B4-BE49-F238E27FC236}">
                <a16:creationId xmlns:a16="http://schemas.microsoft.com/office/drawing/2014/main" id="{A061AC21-B73E-4CEE-BC0F-3CED62E81A9A}"/>
              </a:ext>
            </a:extLst>
          </p:cNvPr>
          <p:cNvSpPr>
            <a:spLocks noGrp="1"/>
          </p:cNvSpPr>
          <p:nvPr>
            <p:ph idx="1"/>
          </p:nvPr>
        </p:nvSpPr>
        <p:spPr/>
        <p:txBody>
          <a:bodyPr/>
          <a:lstStyle/>
          <a:p>
            <a:endParaRPr lang="nb-NO"/>
          </a:p>
        </p:txBody>
      </p:sp>
      <p:pic>
        <p:nvPicPr>
          <p:cNvPr id="4" name="Bilde 3">
            <a:extLst>
              <a:ext uri="{FF2B5EF4-FFF2-40B4-BE49-F238E27FC236}">
                <a16:creationId xmlns:a16="http://schemas.microsoft.com/office/drawing/2014/main" id="{C2299032-DA3C-40B5-BC2F-9F5310C1C496}"/>
              </a:ext>
            </a:extLst>
          </p:cNvPr>
          <p:cNvPicPr>
            <a:picLocks noChangeAspect="1"/>
          </p:cNvPicPr>
          <p:nvPr/>
        </p:nvPicPr>
        <p:blipFill>
          <a:blip r:embed="rId2"/>
          <a:stretch>
            <a:fillRect/>
          </a:stretch>
        </p:blipFill>
        <p:spPr>
          <a:xfrm>
            <a:off x="1141413" y="477491"/>
            <a:ext cx="8375412" cy="5903018"/>
          </a:xfrm>
          <a:prstGeom prst="rect">
            <a:avLst/>
          </a:prstGeom>
        </p:spPr>
      </p:pic>
    </p:spTree>
    <p:extLst>
      <p:ext uri="{BB962C8B-B14F-4D97-AF65-F5344CB8AC3E}">
        <p14:creationId xmlns:p14="http://schemas.microsoft.com/office/powerpoint/2010/main" val="1466031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4246BF2-DB0C-443E-A0C9-0BFE099B06EE}"/>
              </a:ext>
            </a:extLst>
          </p:cNvPr>
          <p:cNvSpPr>
            <a:spLocks noGrp="1"/>
          </p:cNvSpPr>
          <p:nvPr>
            <p:ph type="title"/>
          </p:nvPr>
        </p:nvSpPr>
        <p:spPr>
          <a:xfrm>
            <a:off x="669851" y="1430179"/>
            <a:ext cx="3029313" cy="3675908"/>
          </a:xfrm>
        </p:spPr>
        <p:txBody>
          <a:bodyPr anchor="ctr">
            <a:normAutofit/>
          </a:bodyPr>
          <a:lstStyle/>
          <a:p>
            <a:r>
              <a:rPr lang="nb-NO" sz="4000"/>
              <a:t>Temporal trends</a:t>
            </a:r>
          </a:p>
        </p:txBody>
      </p:sp>
      <p:sp>
        <p:nvSpPr>
          <p:cNvPr id="10" name="Rectangle 9">
            <a:extLst>
              <a:ext uri="{FF2B5EF4-FFF2-40B4-BE49-F238E27FC236}">
                <a16:creationId xmlns:a16="http://schemas.microsoft.com/office/drawing/2014/main" id="{43F5AC50-9F44-4D37-B36A-0C6B1C76E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8EFC17-AE69-4D15-95D3-F1AF111A7D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5CC1DFEA-17C7-4855-90D9-A8F3761D4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Plassholder for innhold 2">
            <a:extLst>
              <a:ext uri="{FF2B5EF4-FFF2-40B4-BE49-F238E27FC236}">
                <a16:creationId xmlns:a16="http://schemas.microsoft.com/office/drawing/2014/main" id="{3CAC7CE3-5217-4401-94E7-210AC9B0741A}"/>
              </a:ext>
            </a:extLst>
          </p:cNvPr>
          <p:cNvGraphicFramePr>
            <a:graphicFrameLocks noGrp="1"/>
          </p:cNvGraphicFramePr>
          <p:nvPr>
            <p:ph idx="1"/>
            <p:extLst>
              <p:ext uri="{D42A27DB-BD31-4B8C-83A1-F6EECF244321}">
                <p14:modId xmlns:p14="http://schemas.microsoft.com/office/powerpoint/2010/main" val="737825409"/>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1952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94B4C3F-4DE5-4BB4-8EA3-766D6567C689}"/>
              </a:ext>
            </a:extLst>
          </p:cNvPr>
          <p:cNvSpPr>
            <a:spLocks noGrp="1"/>
          </p:cNvSpPr>
          <p:nvPr>
            <p:ph type="title"/>
          </p:nvPr>
        </p:nvSpPr>
        <p:spPr>
          <a:xfrm>
            <a:off x="1141413" y="609600"/>
            <a:ext cx="9905998" cy="1468582"/>
          </a:xfrm>
        </p:spPr>
        <p:txBody>
          <a:bodyPr>
            <a:normAutofit/>
          </a:bodyPr>
          <a:lstStyle/>
          <a:p>
            <a:r>
              <a:rPr lang="nb-NO" dirty="0" err="1"/>
              <a:t>Discussion</a:t>
            </a:r>
            <a:r>
              <a:rPr lang="nb-NO" dirty="0"/>
              <a:t> and </a:t>
            </a:r>
            <a:r>
              <a:rPr lang="nb-NO" dirty="0" err="1"/>
              <a:t>Conclusion</a:t>
            </a:r>
            <a:r>
              <a:rPr lang="nb-NO" dirty="0"/>
              <a:t> </a:t>
            </a:r>
          </a:p>
        </p:txBody>
      </p:sp>
      <p:graphicFrame>
        <p:nvGraphicFramePr>
          <p:cNvPr id="5" name="Plassholder for innhold 2">
            <a:extLst>
              <a:ext uri="{FF2B5EF4-FFF2-40B4-BE49-F238E27FC236}">
                <a16:creationId xmlns:a16="http://schemas.microsoft.com/office/drawing/2014/main" id="{EBA4E39C-2F78-46D9-94B7-329A25B9B7D3}"/>
              </a:ext>
            </a:extLst>
          </p:cNvPr>
          <p:cNvGraphicFramePr>
            <a:graphicFrameLocks noGrp="1"/>
          </p:cNvGraphicFramePr>
          <p:nvPr>
            <p:ph idx="1"/>
            <p:extLst>
              <p:ext uri="{D42A27DB-BD31-4B8C-83A1-F6EECF244321}">
                <p14:modId xmlns:p14="http://schemas.microsoft.com/office/powerpoint/2010/main" val="905031007"/>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689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E3DEBB0-3349-4A45-9BC2-F6AF8685B33C}"/>
              </a:ext>
            </a:extLst>
          </p:cNvPr>
          <p:cNvSpPr>
            <a:spLocks noGrp="1"/>
          </p:cNvSpPr>
          <p:nvPr>
            <p:ph type="title"/>
          </p:nvPr>
        </p:nvSpPr>
        <p:spPr/>
        <p:txBody>
          <a:bodyPr/>
          <a:lstStyle/>
          <a:p>
            <a:r>
              <a:rPr lang="nb-NO" dirty="0"/>
              <a:t>References </a:t>
            </a:r>
          </a:p>
        </p:txBody>
      </p:sp>
      <p:sp>
        <p:nvSpPr>
          <p:cNvPr id="3" name="Plassholder for innhold 2">
            <a:extLst>
              <a:ext uri="{FF2B5EF4-FFF2-40B4-BE49-F238E27FC236}">
                <a16:creationId xmlns:a16="http://schemas.microsoft.com/office/drawing/2014/main" id="{FD516E7F-A4D4-48AC-9D56-75F8E149E314}"/>
              </a:ext>
            </a:extLst>
          </p:cNvPr>
          <p:cNvSpPr>
            <a:spLocks noGrp="1"/>
          </p:cNvSpPr>
          <p:nvPr>
            <p:ph idx="1"/>
          </p:nvPr>
        </p:nvSpPr>
        <p:spPr/>
        <p:txBody>
          <a:bodyPr/>
          <a:lstStyle/>
          <a:p>
            <a:r>
              <a:rPr lang="nb-NO" i="1" dirty="0"/>
              <a:t>Extreme </a:t>
            </a:r>
            <a:r>
              <a:rPr lang="nb-NO" i="1" dirty="0" err="1"/>
              <a:t>daily</a:t>
            </a:r>
            <a:r>
              <a:rPr lang="nb-NO" i="1" dirty="0"/>
              <a:t> </a:t>
            </a:r>
            <a:r>
              <a:rPr lang="nb-NO" i="1" dirty="0" err="1"/>
              <a:t>precipitation</a:t>
            </a:r>
            <a:r>
              <a:rPr lang="nb-NO" i="1" dirty="0"/>
              <a:t> </a:t>
            </a:r>
            <a:r>
              <a:rPr lang="nb-NO" i="1" dirty="0" err="1"/>
              <a:t>events</a:t>
            </a:r>
            <a:r>
              <a:rPr lang="nb-NO" i="1" dirty="0"/>
              <a:t> at Spitsbergen, an Arctic Island</a:t>
            </a:r>
            <a:br>
              <a:rPr lang="nb-NO" dirty="0"/>
            </a:br>
            <a:r>
              <a:rPr lang="nb-NO" dirty="0" err="1"/>
              <a:t>Serreze</a:t>
            </a:r>
            <a:r>
              <a:rPr lang="nb-NO" dirty="0"/>
              <a:t>, Mark C., Crawford, Alex D., </a:t>
            </a:r>
            <a:r>
              <a:rPr lang="nb-NO" dirty="0" err="1"/>
              <a:t>Barret</a:t>
            </a:r>
            <a:r>
              <a:rPr lang="nb-NO" dirty="0"/>
              <a:t>, Andrew P.</a:t>
            </a:r>
            <a:br>
              <a:rPr lang="nb-NO" dirty="0"/>
            </a:br>
            <a:r>
              <a:rPr lang="nb-NO" dirty="0"/>
              <a:t>International Journal </a:t>
            </a:r>
            <a:r>
              <a:rPr lang="nb-NO" dirty="0" err="1"/>
              <a:t>of</a:t>
            </a:r>
            <a:r>
              <a:rPr lang="nb-NO" dirty="0"/>
              <a:t> </a:t>
            </a:r>
            <a:r>
              <a:rPr lang="nb-NO" dirty="0" err="1"/>
              <a:t>Climatology</a:t>
            </a:r>
            <a:r>
              <a:rPr lang="nb-NO" dirty="0"/>
              <a:t> </a:t>
            </a:r>
            <a:br>
              <a:rPr lang="nb-NO" i="1" dirty="0"/>
            </a:br>
            <a:r>
              <a:rPr lang="nb-NO" i="1" dirty="0"/>
              <a:t>2015</a:t>
            </a:r>
            <a:endParaRPr lang="nb-NO" dirty="0"/>
          </a:p>
        </p:txBody>
      </p:sp>
    </p:spTree>
    <p:extLst>
      <p:ext uri="{BB962C8B-B14F-4D97-AF65-F5344CB8AC3E}">
        <p14:creationId xmlns:p14="http://schemas.microsoft.com/office/powerpoint/2010/main" val="3244970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D085344-229B-4814-93A1-F6A810F92EB8}"/>
              </a:ext>
            </a:extLst>
          </p:cNvPr>
          <p:cNvSpPr>
            <a:spLocks noGrp="1"/>
          </p:cNvSpPr>
          <p:nvPr>
            <p:ph type="title"/>
          </p:nvPr>
        </p:nvSpPr>
        <p:spPr>
          <a:xfrm>
            <a:off x="1141413" y="609600"/>
            <a:ext cx="9905998" cy="1468582"/>
          </a:xfrm>
        </p:spPr>
        <p:txBody>
          <a:bodyPr>
            <a:normAutofit/>
          </a:bodyPr>
          <a:lstStyle/>
          <a:p>
            <a:r>
              <a:rPr lang="nb-NO" dirty="0" err="1"/>
              <a:t>Introduction</a:t>
            </a:r>
            <a:endParaRPr lang="nb-NO" dirty="0"/>
          </a:p>
        </p:txBody>
      </p:sp>
      <p:graphicFrame>
        <p:nvGraphicFramePr>
          <p:cNvPr id="5" name="Plassholder for innhold 2">
            <a:extLst>
              <a:ext uri="{FF2B5EF4-FFF2-40B4-BE49-F238E27FC236}">
                <a16:creationId xmlns:a16="http://schemas.microsoft.com/office/drawing/2014/main" id="{E137DD51-3EA8-41E0-9524-B0ECD5779F84}"/>
              </a:ext>
            </a:extLst>
          </p:cNvPr>
          <p:cNvGraphicFramePr>
            <a:graphicFrameLocks noGrp="1"/>
          </p:cNvGraphicFramePr>
          <p:nvPr>
            <p:ph idx="1"/>
            <p:extLst>
              <p:ext uri="{D42A27DB-BD31-4B8C-83A1-F6EECF244321}">
                <p14:modId xmlns:p14="http://schemas.microsoft.com/office/powerpoint/2010/main" val="305832485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4564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8E7D306-3E9D-44AC-9220-CAC4B160FF22}"/>
              </a:ext>
            </a:extLst>
          </p:cNvPr>
          <p:cNvSpPr>
            <a:spLocks noGrp="1"/>
          </p:cNvSpPr>
          <p:nvPr>
            <p:ph type="title"/>
          </p:nvPr>
        </p:nvSpPr>
        <p:spPr/>
        <p:txBody>
          <a:bodyPr/>
          <a:lstStyle/>
          <a:p>
            <a:r>
              <a:rPr lang="nb-NO" dirty="0"/>
              <a:t>Location </a:t>
            </a:r>
          </a:p>
        </p:txBody>
      </p:sp>
      <p:sp>
        <p:nvSpPr>
          <p:cNvPr id="3" name="Plassholder for innhold 2">
            <a:extLst>
              <a:ext uri="{FF2B5EF4-FFF2-40B4-BE49-F238E27FC236}">
                <a16:creationId xmlns:a16="http://schemas.microsoft.com/office/drawing/2014/main" id="{E0F0C9F3-8F87-413C-A557-FD2367017049}"/>
              </a:ext>
            </a:extLst>
          </p:cNvPr>
          <p:cNvSpPr>
            <a:spLocks noGrp="1"/>
          </p:cNvSpPr>
          <p:nvPr>
            <p:ph idx="1"/>
          </p:nvPr>
        </p:nvSpPr>
        <p:spPr/>
        <p:txBody>
          <a:bodyPr/>
          <a:lstStyle/>
          <a:p>
            <a:endParaRPr lang="nb-NO" dirty="0"/>
          </a:p>
        </p:txBody>
      </p:sp>
      <p:pic>
        <p:nvPicPr>
          <p:cNvPr id="4" name="Bilde 3">
            <a:extLst>
              <a:ext uri="{FF2B5EF4-FFF2-40B4-BE49-F238E27FC236}">
                <a16:creationId xmlns:a16="http://schemas.microsoft.com/office/drawing/2014/main" id="{6641D908-908A-48D1-8E77-B9240A95B0E9}"/>
              </a:ext>
            </a:extLst>
          </p:cNvPr>
          <p:cNvPicPr>
            <a:picLocks noChangeAspect="1"/>
          </p:cNvPicPr>
          <p:nvPr/>
        </p:nvPicPr>
        <p:blipFill>
          <a:blip r:embed="rId2"/>
          <a:stretch>
            <a:fillRect/>
          </a:stretch>
        </p:blipFill>
        <p:spPr>
          <a:xfrm>
            <a:off x="8049458" y="820254"/>
            <a:ext cx="3861867" cy="3595194"/>
          </a:xfrm>
          <a:prstGeom prst="rect">
            <a:avLst/>
          </a:prstGeom>
        </p:spPr>
      </p:pic>
      <p:pic>
        <p:nvPicPr>
          <p:cNvPr id="5" name="Bilde 4">
            <a:extLst>
              <a:ext uri="{FF2B5EF4-FFF2-40B4-BE49-F238E27FC236}">
                <a16:creationId xmlns:a16="http://schemas.microsoft.com/office/drawing/2014/main" id="{2229900A-B790-4115-89BC-6EC035DE3167}"/>
              </a:ext>
            </a:extLst>
          </p:cNvPr>
          <p:cNvPicPr>
            <a:picLocks noChangeAspect="1"/>
          </p:cNvPicPr>
          <p:nvPr/>
        </p:nvPicPr>
        <p:blipFill>
          <a:blip r:embed="rId3"/>
          <a:stretch>
            <a:fillRect/>
          </a:stretch>
        </p:blipFill>
        <p:spPr>
          <a:xfrm>
            <a:off x="96921" y="2428675"/>
            <a:ext cx="7740793" cy="3600848"/>
          </a:xfrm>
          <a:prstGeom prst="rect">
            <a:avLst/>
          </a:prstGeom>
        </p:spPr>
      </p:pic>
    </p:spTree>
    <p:extLst>
      <p:ext uri="{BB962C8B-B14F-4D97-AF65-F5344CB8AC3E}">
        <p14:creationId xmlns:p14="http://schemas.microsoft.com/office/powerpoint/2010/main" val="1131942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83A3E81-C1E1-4456-9015-329415AB6ED8}"/>
              </a:ext>
            </a:extLst>
          </p:cNvPr>
          <p:cNvSpPr>
            <a:spLocks noGrp="1"/>
          </p:cNvSpPr>
          <p:nvPr>
            <p:ph type="title"/>
          </p:nvPr>
        </p:nvSpPr>
        <p:spPr>
          <a:xfrm>
            <a:off x="669851" y="1430179"/>
            <a:ext cx="3029313" cy="3675908"/>
          </a:xfrm>
        </p:spPr>
        <p:txBody>
          <a:bodyPr anchor="ctr">
            <a:normAutofit/>
          </a:bodyPr>
          <a:lstStyle/>
          <a:p>
            <a:r>
              <a:rPr lang="nb-NO" sz="4000" dirty="0"/>
              <a:t>Data – Stations  </a:t>
            </a:r>
          </a:p>
        </p:txBody>
      </p:sp>
      <p:sp>
        <p:nvSpPr>
          <p:cNvPr id="19" name="Rectangle 18">
            <a:extLst>
              <a:ext uri="{FF2B5EF4-FFF2-40B4-BE49-F238E27FC236}">
                <a16:creationId xmlns:a16="http://schemas.microsoft.com/office/drawing/2014/main" id="{43F5AC50-9F44-4D37-B36A-0C6B1C76E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6B8EFC17-AE69-4D15-95D3-F1AF111A7D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23" name="Rectangle 22">
            <a:extLst>
              <a:ext uri="{FF2B5EF4-FFF2-40B4-BE49-F238E27FC236}">
                <a16:creationId xmlns:a16="http://schemas.microsoft.com/office/drawing/2014/main" id="{5CC1DFEA-17C7-4855-90D9-A8F3761D4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Plassholder for innhold 2">
            <a:extLst>
              <a:ext uri="{FF2B5EF4-FFF2-40B4-BE49-F238E27FC236}">
                <a16:creationId xmlns:a16="http://schemas.microsoft.com/office/drawing/2014/main" id="{67BE3CC2-04CB-4973-A2A4-35D82D3FB8B0}"/>
              </a:ext>
            </a:extLst>
          </p:cNvPr>
          <p:cNvGraphicFramePr>
            <a:graphicFrameLocks noGrp="1"/>
          </p:cNvGraphicFramePr>
          <p:nvPr>
            <p:ph idx="1"/>
            <p:extLst>
              <p:ext uri="{D42A27DB-BD31-4B8C-83A1-F6EECF244321}">
                <p14:modId xmlns:p14="http://schemas.microsoft.com/office/powerpoint/2010/main" val="1121907033"/>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3010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9168324-7E1E-4D2C-88DD-AF6AA3A277C9}"/>
              </a:ext>
            </a:extLst>
          </p:cNvPr>
          <p:cNvSpPr>
            <a:spLocks noGrp="1"/>
          </p:cNvSpPr>
          <p:nvPr>
            <p:ph type="title"/>
          </p:nvPr>
        </p:nvSpPr>
        <p:spPr>
          <a:xfrm>
            <a:off x="669851" y="1430179"/>
            <a:ext cx="3029313" cy="3675908"/>
          </a:xfrm>
        </p:spPr>
        <p:txBody>
          <a:bodyPr anchor="ctr">
            <a:normAutofit/>
          </a:bodyPr>
          <a:lstStyle/>
          <a:p>
            <a:r>
              <a:rPr lang="nb-NO" sz="4000" dirty="0"/>
              <a:t>Data - </a:t>
            </a:r>
            <a:r>
              <a:rPr lang="nb-NO" sz="4000" dirty="0" err="1"/>
              <a:t>models</a:t>
            </a:r>
            <a:r>
              <a:rPr lang="nb-NO" sz="4000" dirty="0"/>
              <a:t> </a:t>
            </a:r>
          </a:p>
        </p:txBody>
      </p:sp>
      <p:sp>
        <p:nvSpPr>
          <p:cNvPr id="10" name="Rectangle 9">
            <a:extLst>
              <a:ext uri="{FF2B5EF4-FFF2-40B4-BE49-F238E27FC236}">
                <a16:creationId xmlns:a16="http://schemas.microsoft.com/office/drawing/2014/main" id="{43F5AC50-9F44-4D37-B36A-0C6B1C76E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8EFC17-AE69-4D15-95D3-F1AF111A7D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5CC1DFEA-17C7-4855-90D9-A8F3761D4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Plassholder for innhold 2">
            <a:extLst>
              <a:ext uri="{FF2B5EF4-FFF2-40B4-BE49-F238E27FC236}">
                <a16:creationId xmlns:a16="http://schemas.microsoft.com/office/drawing/2014/main" id="{5F9D07B5-24B8-4044-B09F-AD155E312D4B}"/>
              </a:ext>
            </a:extLst>
          </p:cNvPr>
          <p:cNvGraphicFramePr>
            <a:graphicFrameLocks noGrp="1"/>
          </p:cNvGraphicFramePr>
          <p:nvPr>
            <p:ph idx="1"/>
            <p:extLst>
              <p:ext uri="{D42A27DB-BD31-4B8C-83A1-F6EECF244321}">
                <p14:modId xmlns:p14="http://schemas.microsoft.com/office/powerpoint/2010/main" val="54157545"/>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923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E99566B-1805-4E8B-9609-E39E393811D5}"/>
              </a:ext>
            </a:extLst>
          </p:cNvPr>
          <p:cNvSpPr>
            <a:spLocks noGrp="1"/>
          </p:cNvSpPr>
          <p:nvPr>
            <p:ph type="title"/>
          </p:nvPr>
        </p:nvSpPr>
        <p:spPr>
          <a:xfrm>
            <a:off x="974179" y="714375"/>
            <a:ext cx="3332955" cy="5076826"/>
          </a:xfrm>
        </p:spPr>
        <p:txBody>
          <a:bodyPr anchor="ctr">
            <a:normAutofit/>
          </a:bodyPr>
          <a:lstStyle/>
          <a:p>
            <a:r>
              <a:rPr lang="nb-NO" sz="4000"/>
              <a:t>General Climate and event size statistics </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8" name="Plassholder for innhold 2">
            <a:extLst>
              <a:ext uri="{FF2B5EF4-FFF2-40B4-BE49-F238E27FC236}">
                <a16:creationId xmlns:a16="http://schemas.microsoft.com/office/drawing/2014/main" id="{30771863-0C0F-4EBA-BEAD-2E5C9FADEBD1}"/>
              </a:ext>
            </a:extLst>
          </p:cNvPr>
          <p:cNvSpPr>
            <a:spLocks noGrp="1"/>
          </p:cNvSpPr>
          <p:nvPr>
            <p:ph idx="1"/>
          </p:nvPr>
        </p:nvSpPr>
        <p:spPr>
          <a:xfrm>
            <a:off x="4973046" y="714375"/>
            <a:ext cx="6253751" cy="5076825"/>
          </a:xfrm>
        </p:spPr>
        <p:txBody>
          <a:bodyPr>
            <a:normAutofit/>
          </a:bodyPr>
          <a:lstStyle/>
          <a:p>
            <a:r>
              <a:rPr lang="nb-NO" dirty="0" err="1"/>
              <a:t>Unusual</a:t>
            </a:r>
            <a:r>
              <a:rPr lang="nb-NO" dirty="0"/>
              <a:t> </a:t>
            </a:r>
            <a:r>
              <a:rPr lang="nb-NO" dirty="0" err="1"/>
              <a:t>warm</a:t>
            </a:r>
            <a:r>
              <a:rPr lang="nb-NO" dirty="0"/>
              <a:t> </a:t>
            </a:r>
            <a:r>
              <a:rPr lang="nb-NO" dirty="0" err="1"/>
              <a:t>climate</a:t>
            </a:r>
            <a:r>
              <a:rPr lang="nb-NO" dirty="0"/>
              <a:t> due to </a:t>
            </a:r>
            <a:r>
              <a:rPr lang="nb-NO" dirty="0" err="1"/>
              <a:t>the</a:t>
            </a:r>
            <a:r>
              <a:rPr lang="nb-NO" dirty="0"/>
              <a:t> </a:t>
            </a:r>
            <a:r>
              <a:rPr lang="nb-NO" dirty="0" err="1"/>
              <a:t>Nort</a:t>
            </a:r>
            <a:r>
              <a:rPr lang="nb-NO" dirty="0"/>
              <a:t> Atlantic Drift </a:t>
            </a:r>
            <a:r>
              <a:rPr lang="nb-NO" dirty="0" err="1"/>
              <a:t>Current</a:t>
            </a:r>
            <a:endParaRPr lang="nb-NO" dirty="0"/>
          </a:p>
          <a:p>
            <a:r>
              <a:rPr lang="nb-NO" dirty="0" err="1"/>
              <a:t>Mean</a:t>
            </a:r>
            <a:r>
              <a:rPr lang="nb-NO" dirty="0"/>
              <a:t> </a:t>
            </a:r>
            <a:r>
              <a:rPr lang="nb-NO" dirty="0" err="1"/>
              <a:t>temperature</a:t>
            </a:r>
            <a:r>
              <a:rPr lang="nb-NO" dirty="0"/>
              <a:t> </a:t>
            </a:r>
            <a:r>
              <a:rPr lang="nb-NO" dirty="0" err="1"/>
              <a:t>between</a:t>
            </a:r>
            <a:r>
              <a:rPr lang="nb-NO" dirty="0"/>
              <a:t> -12,4 in </a:t>
            </a:r>
            <a:r>
              <a:rPr lang="nb-NO" dirty="0" err="1"/>
              <a:t>february</a:t>
            </a:r>
            <a:r>
              <a:rPr lang="nb-NO" dirty="0"/>
              <a:t> and 5,3 in </a:t>
            </a:r>
            <a:r>
              <a:rPr lang="nb-NO" dirty="0" err="1"/>
              <a:t>July</a:t>
            </a:r>
            <a:r>
              <a:rPr lang="nb-NO" dirty="0"/>
              <a:t>.</a:t>
            </a:r>
          </a:p>
          <a:p>
            <a:r>
              <a:rPr lang="nb-NO" dirty="0" err="1"/>
              <a:t>Despite</a:t>
            </a:r>
            <a:r>
              <a:rPr lang="nb-NO" dirty="0"/>
              <a:t> </a:t>
            </a:r>
            <a:r>
              <a:rPr lang="nb-NO" dirty="0" err="1"/>
              <a:t>frequent</a:t>
            </a:r>
            <a:r>
              <a:rPr lang="nb-NO" dirty="0"/>
              <a:t> </a:t>
            </a:r>
            <a:r>
              <a:rPr lang="nb-NO" dirty="0" err="1"/>
              <a:t>cyclone</a:t>
            </a:r>
            <a:r>
              <a:rPr lang="nb-NO" dirty="0"/>
              <a:t> </a:t>
            </a:r>
            <a:r>
              <a:rPr lang="nb-NO" dirty="0" err="1"/>
              <a:t>activity</a:t>
            </a:r>
            <a:r>
              <a:rPr lang="nb-NO" dirty="0"/>
              <a:t>, </a:t>
            </a:r>
            <a:r>
              <a:rPr lang="nb-NO" dirty="0" err="1"/>
              <a:t>only</a:t>
            </a:r>
            <a:r>
              <a:rPr lang="nb-NO" dirty="0"/>
              <a:t> </a:t>
            </a:r>
            <a:br>
              <a:rPr lang="nb-NO" dirty="0"/>
            </a:br>
            <a:r>
              <a:rPr lang="nb-NO" dirty="0"/>
              <a:t>423 mm </a:t>
            </a:r>
            <a:r>
              <a:rPr lang="nb-NO" dirty="0" err="1"/>
              <a:t>annual</a:t>
            </a:r>
            <a:r>
              <a:rPr lang="nb-NO" dirty="0"/>
              <a:t> </a:t>
            </a:r>
            <a:r>
              <a:rPr lang="nb-NO" dirty="0" err="1"/>
              <a:t>precipitation</a:t>
            </a:r>
            <a:r>
              <a:rPr lang="nb-NO" dirty="0"/>
              <a:t> at Ny Ålesund.</a:t>
            </a:r>
            <a:br>
              <a:rPr lang="nb-NO" dirty="0"/>
            </a:br>
            <a:r>
              <a:rPr lang="nb-NO" dirty="0"/>
              <a:t>Longyearbyen: 195 mm </a:t>
            </a:r>
          </a:p>
          <a:p>
            <a:r>
              <a:rPr lang="nb-NO" dirty="0"/>
              <a:t>Spring to </a:t>
            </a:r>
            <a:r>
              <a:rPr lang="nb-NO" dirty="0" err="1"/>
              <a:t>early</a:t>
            </a:r>
            <a:r>
              <a:rPr lang="nb-NO" dirty="0"/>
              <a:t> summer minimum </a:t>
            </a:r>
          </a:p>
        </p:txBody>
      </p:sp>
    </p:spTree>
    <p:extLst>
      <p:ext uri="{BB962C8B-B14F-4D97-AF65-F5344CB8AC3E}">
        <p14:creationId xmlns:p14="http://schemas.microsoft.com/office/powerpoint/2010/main" val="3586993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6CB51BB-A8D9-4E52-A954-90F539B87E8F}"/>
              </a:ext>
            </a:extLst>
          </p:cNvPr>
          <p:cNvSpPr>
            <a:spLocks noGrp="1"/>
          </p:cNvSpPr>
          <p:nvPr>
            <p:ph type="title"/>
          </p:nvPr>
        </p:nvSpPr>
        <p:spPr>
          <a:xfrm>
            <a:off x="643192" y="609600"/>
            <a:ext cx="3643674" cy="1905000"/>
          </a:xfrm>
        </p:spPr>
        <p:txBody>
          <a:bodyPr>
            <a:normAutofit/>
          </a:bodyPr>
          <a:lstStyle/>
          <a:p>
            <a:r>
              <a:rPr lang="nb-NO" sz="2800" dirty="0" err="1"/>
              <a:t>event</a:t>
            </a:r>
            <a:r>
              <a:rPr lang="nb-NO" sz="2800" dirty="0"/>
              <a:t> </a:t>
            </a:r>
            <a:r>
              <a:rPr lang="nb-NO" sz="2800" dirty="0" err="1"/>
              <a:t>Statistics</a:t>
            </a:r>
            <a:r>
              <a:rPr lang="nb-NO" sz="2800" dirty="0"/>
              <a:t>, Ny Ålesund </a:t>
            </a:r>
          </a:p>
        </p:txBody>
      </p:sp>
      <p:sp>
        <p:nvSpPr>
          <p:cNvPr id="3" name="Plassholder for innhold 2">
            <a:extLst>
              <a:ext uri="{FF2B5EF4-FFF2-40B4-BE49-F238E27FC236}">
                <a16:creationId xmlns:a16="http://schemas.microsoft.com/office/drawing/2014/main" id="{91BFDD61-7171-4CA0-84A2-931E7732324B}"/>
              </a:ext>
            </a:extLst>
          </p:cNvPr>
          <p:cNvSpPr>
            <a:spLocks noGrp="1"/>
          </p:cNvSpPr>
          <p:nvPr>
            <p:ph idx="1"/>
          </p:nvPr>
        </p:nvSpPr>
        <p:spPr>
          <a:xfrm>
            <a:off x="643192" y="2666999"/>
            <a:ext cx="3643674" cy="3216276"/>
          </a:xfrm>
        </p:spPr>
        <p:txBody>
          <a:bodyPr>
            <a:normAutofit/>
          </a:bodyPr>
          <a:lstStyle/>
          <a:p>
            <a:r>
              <a:rPr lang="nb-NO" sz="1800" dirty="0"/>
              <a:t>A-Ny Ålesund. B-Barentsburg. C=Longyearbyen. D-Sveagruva</a:t>
            </a:r>
          </a:p>
          <a:p>
            <a:r>
              <a:rPr lang="nb-NO" sz="1800" dirty="0" err="1"/>
              <a:t>Precipitation</a:t>
            </a:r>
            <a:r>
              <a:rPr lang="nb-NO" sz="1800" dirty="0"/>
              <a:t>  </a:t>
            </a:r>
            <a:r>
              <a:rPr lang="nb-NO" sz="1800" dirty="0" err="1"/>
              <a:t>events</a:t>
            </a:r>
            <a:r>
              <a:rPr lang="nb-NO" sz="1800" dirty="0"/>
              <a:t> 24% </a:t>
            </a:r>
            <a:r>
              <a:rPr lang="nb-NO" sz="1800" dirty="0" err="1"/>
              <a:t>of</a:t>
            </a:r>
            <a:r>
              <a:rPr lang="nb-NO" sz="1800" dirty="0"/>
              <a:t> all </a:t>
            </a:r>
            <a:r>
              <a:rPr lang="nb-NO" sz="1800" dirty="0" err="1"/>
              <a:t>days</a:t>
            </a:r>
            <a:endParaRPr lang="nb-NO" sz="1800" dirty="0"/>
          </a:p>
          <a:p>
            <a:r>
              <a:rPr lang="nb-NO" sz="1800" dirty="0"/>
              <a:t>Median </a:t>
            </a:r>
            <a:r>
              <a:rPr lang="nb-NO" sz="1800" dirty="0" err="1"/>
              <a:t>event</a:t>
            </a:r>
            <a:r>
              <a:rPr lang="nb-NO" sz="1800" dirty="0"/>
              <a:t> </a:t>
            </a:r>
            <a:r>
              <a:rPr lang="nb-NO" sz="1800" dirty="0" err="1"/>
              <a:t>size</a:t>
            </a:r>
            <a:r>
              <a:rPr lang="nb-NO" sz="1800" dirty="0"/>
              <a:t>: 3mm </a:t>
            </a:r>
          </a:p>
          <a:p>
            <a:r>
              <a:rPr lang="nb-NO" sz="1800" dirty="0"/>
              <a:t>Extreme </a:t>
            </a:r>
            <a:r>
              <a:rPr lang="nb-NO" sz="1800" dirty="0" err="1"/>
              <a:t>event</a:t>
            </a:r>
            <a:r>
              <a:rPr lang="nb-NO" sz="1800" dirty="0"/>
              <a:t>: </a:t>
            </a:r>
            <a:r>
              <a:rPr lang="nb-NO" sz="1800" dirty="0" err="1"/>
              <a:t>top</a:t>
            </a:r>
            <a:r>
              <a:rPr lang="nb-NO" sz="1800" dirty="0"/>
              <a:t> 1%</a:t>
            </a:r>
          </a:p>
          <a:p>
            <a:r>
              <a:rPr lang="nb-NO" sz="1800" dirty="0"/>
              <a:t>NÅ(31mm), Bar(22mm), Long(15mm), Sve(18mm)</a:t>
            </a:r>
          </a:p>
        </p:txBody>
      </p:sp>
      <p:pic>
        <p:nvPicPr>
          <p:cNvPr id="4" name="Bilde 3">
            <a:extLst>
              <a:ext uri="{FF2B5EF4-FFF2-40B4-BE49-F238E27FC236}">
                <a16:creationId xmlns:a16="http://schemas.microsoft.com/office/drawing/2014/main" id="{3BA29216-9135-4423-843D-CC2CC251F085}"/>
              </a:ext>
            </a:extLst>
          </p:cNvPr>
          <p:cNvPicPr>
            <a:picLocks noChangeAspect="1"/>
          </p:cNvPicPr>
          <p:nvPr/>
        </p:nvPicPr>
        <p:blipFill>
          <a:blip r:embed="rId3"/>
          <a:stretch>
            <a:fillRect/>
          </a:stretch>
        </p:blipFill>
        <p:spPr>
          <a:xfrm>
            <a:off x="5415674" y="645106"/>
            <a:ext cx="534727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0353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931404C-3523-4CCF-891B-84FD3EF5365E}"/>
              </a:ext>
            </a:extLst>
          </p:cNvPr>
          <p:cNvSpPr>
            <a:spLocks noGrp="1"/>
          </p:cNvSpPr>
          <p:nvPr>
            <p:ph type="title"/>
          </p:nvPr>
        </p:nvSpPr>
        <p:spPr>
          <a:xfrm>
            <a:off x="643192" y="609600"/>
            <a:ext cx="3643674" cy="1905000"/>
          </a:xfrm>
        </p:spPr>
        <p:txBody>
          <a:bodyPr>
            <a:normAutofit/>
          </a:bodyPr>
          <a:lstStyle/>
          <a:p>
            <a:endParaRPr lang="nb-NO" sz="2800"/>
          </a:p>
        </p:txBody>
      </p:sp>
      <p:sp>
        <p:nvSpPr>
          <p:cNvPr id="3" name="Plassholder for innhold 2">
            <a:extLst>
              <a:ext uri="{FF2B5EF4-FFF2-40B4-BE49-F238E27FC236}">
                <a16:creationId xmlns:a16="http://schemas.microsoft.com/office/drawing/2014/main" id="{72B46EB2-73DE-48C2-8138-107A46225C17}"/>
              </a:ext>
            </a:extLst>
          </p:cNvPr>
          <p:cNvSpPr>
            <a:spLocks noGrp="1"/>
          </p:cNvSpPr>
          <p:nvPr>
            <p:ph idx="1"/>
          </p:nvPr>
        </p:nvSpPr>
        <p:spPr>
          <a:xfrm>
            <a:off x="643192" y="2666999"/>
            <a:ext cx="3643674" cy="3216276"/>
          </a:xfrm>
        </p:spPr>
        <p:txBody>
          <a:bodyPr>
            <a:normAutofit/>
          </a:bodyPr>
          <a:lstStyle/>
          <a:p>
            <a:r>
              <a:rPr lang="nb-NO" sz="1800"/>
              <a:t>Large local differences </a:t>
            </a:r>
          </a:p>
        </p:txBody>
      </p:sp>
      <p:pic>
        <p:nvPicPr>
          <p:cNvPr id="4" name="Bilde 3">
            <a:extLst>
              <a:ext uri="{FF2B5EF4-FFF2-40B4-BE49-F238E27FC236}">
                <a16:creationId xmlns:a16="http://schemas.microsoft.com/office/drawing/2014/main" id="{2F255B6A-E43A-4CD6-85A8-F376E1147740}"/>
              </a:ext>
            </a:extLst>
          </p:cNvPr>
          <p:cNvPicPr>
            <a:picLocks noChangeAspect="1"/>
          </p:cNvPicPr>
          <p:nvPr/>
        </p:nvPicPr>
        <p:blipFill rotWithShape="1">
          <a:blip r:embed="rId3"/>
          <a:srcRect t="9319" r="2" b="5194"/>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953673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tt">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docProps/app.xml><?xml version="1.0" encoding="utf-8"?>
<Properties xmlns="http://schemas.openxmlformats.org/officeDocument/2006/extended-properties" xmlns:vt="http://schemas.openxmlformats.org/officeDocument/2006/docPropsVTypes">
  <TotalTime>286</TotalTime>
  <Words>717</Words>
  <Application>Microsoft Office PowerPoint</Application>
  <PresentationFormat>Widescreen</PresentationFormat>
  <Paragraphs>78</Paragraphs>
  <Slides>25</Slides>
  <Notes>0</Notes>
  <HiddenSlides>0</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25</vt:i4>
      </vt:variant>
    </vt:vector>
  </HeadingPairs>
  <TitlesOfParts>
    <vt:vector size="29" baseType="lpstr">
      <vt:lpstr>Arial</vt:lpstr>
      <vt:lpstr>Century Gothic</vt:lpstr>
      <vt:lpstr>Wingdings</vt:lpstr>
      <vt:lpstr>Nett</vt:lpstr>
      <vt:lpstr>Extreme daily precipitation events at Spitsbergen, an Arctic Island  </vt:lpstr>
      <vt:lpstr>Overview </vt:lpstr>
      <vt:lpstr>Introduction</vt:lpstr>
      <vt:lpstr>Location </vt:lpstr>
      <vt:lpstr>Data – Stations  </vt:lpstr>
      <vt:lpstr>Data - models </vt:lpstr>
      <vt:lpstr>General Climate and event size statistics </vt:lpstr>
      <vt:lpstr>event Statistics, Ny Ålesund </vt:lpstr>
      <vt:lpstr>PowerPoint-presentasjon</vt:lpstr>
      <vt:lpstr>Case 30-31 January 2012</vt:lpstr>
      <vt:lpstr>PowerPoint-presentasjon</vt:lpstr>
      <vt:lpstr>PowerPoint-presentasjon</vt:lpstr>
      <vt:lpstr>PowerPoint-presentasjon</vt:lpstr>
      <vt:lpstr>PowerPoint-presentasjon</vt:lpstr>
      <vt:lpstr>Atmospheric River?</vt:lpstr>
      <vt:lpstr>Case 26-28 September 1989</vt:lpstr>
      <vt:lpstr>PowerPoint-presentasjon</vt:lpstr>
      <vt:lpstr>PowerPoint-presentasjon</vt:lpstr>
      <vt:lpstr>PowerPoint-presentasjon</vt:lpstr>
      <vt:lpstr>PowerPoint-presentasjon</vt:lpstr>
      <vt:lpstr>Composite analysis NÅ (all seasons) </vt:lpstr>
      <vt:lpstr>PowerPoint-presentasjon</vt:lpstr>
      <vt:lpstr>Temporal trends</vt:lpstr>
      <vt:lpstr>Discussion and Conclusion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Extreme daily precipitation events at Spitsbergen, an Arctic Island  </dc:title>
  <dc:creator>Eirik Nordgård</dc:creator>
  <cp:lastModifiedBy>Eirik Nordgård</cp:lastModifiedBy>
  <cp:revision>20</cp:revision>
  <dcterms:created xsi:type="dcterms:W3CDTF">2019-11-14T16:26:53Z</dcterms:created>
  <dcterms:modified xsi:type="dcterms:W3CDTF">2019-11-18T08:58:08Z</dcterms:modified>
</cp:coreProperties>
</file>